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342" r:id="rId4"/>
    <p:sldId id="343" r:id="rId5"/>
    <p:sldId id="288" r:id="rId6"/>
    <p:sldId id="289" r:id="rId7"/>
    <p:sldId id="290" r:id="rId8"/>
    <p:sldId id="299" r:id="rId9"/>
    <p:sldId id="300" r:id="rId10"/>
    <p:sldId id="344" r:id="rId11"/>
    <p:sldId id="301" r:id="rId12"/>
    <p:sldId id="304" r:id="rId13"/>
    <p:sldId id="340" r:id="rId14"/>
    <p:sldId id="341" r:id="rId15"/>
    <p:sldId id="303" r:id="rId16"/>
    <p:sldId id="339" r:id="rId17"/>
    <p:sldId id="307" r:id="rId18"/>
    <p:sldId id="345" r:id="rId19"/>
    <p:sldId id="346" r:id="rId20"/>
    <p:sldId id="347" r:id="rId21"/>
    <p:sldId id="272" r:id="rId22"/>
    <p:sldId id="348" r:id="rId23"/>
    <p:sldId id="34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537"/>
    <a:srgbClr val="FED700"/>
    <a:srgbClr val="4168BE"/>
    <a:srgbClr val="000000"/>
    <a:srgbClr val="A5A5A5"/>
    <a:srgbClr val="336262"/>
    <a:srgbClr val="3A4A56"/>
    <a:srgbClr val="1E3B7A"/>
    <a:srgbClr val="FFA409"/>
    <a:srgbClr val="108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9"/>
    <p:restoredTop sz="76724"/>
  </p:normalViewPr>
  <p:slideViewPr>
    <p:cSldViewPr snapToGrid="0" snapToObjects="1" showGuides="1">
      <p:cViewPr varScale="1">
        <p:scale>
          <a:sx n="56" d="100"/>
          <a:sy n="56" d="100"/>
        </p:scale>
        <p:origin x="1144" y="4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9B9718-1E11-434A-AC66-7C5D3539D5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7D036-179D-9A4D-A5FE-E5AE57E75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1BCBE-70C0-A440-AC65-2F51FA32688B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47326-0CF3-9D4E-B69B-670CB27567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3E466-69F5-CC42-A56F-C4A45E3FD6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311DD-11DE-C64A-B10D-6A8FCEE8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44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EF366-BC7C-FA47-883A-0782EAE18291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8BDAE-711E-FF46-B2F8-4E27988BF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0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BDAE-711E-FF46-B2F8-4E27988BF0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5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IPE and IPC are not highlighted as competencies within these programs; maybe implicitly but not deliberately.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BDAE-711E-FF46-B2F8-4E27988BF0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1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Disease model: addiction is a progressive disease, not curable but recovery can be maintained through abstinence,</a:t>
            </a:r>
            <a:r>
              <a:rPr lang="en-US" baseline="0" dirty="0"/>
              <a:t> loss of control over substance use, uncontrollable cravings</a:t>
            </a:r>
            <a:br>
              <a:rPr lang="en-US" baseline="0" dirty="0"/>
            </a:br>
            <a:br>
              <a:rPr lang="en-US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7080D-A106-FB48-8361-C73DD725B2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86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activating the most difficult learning domain to develop: ATTITUDES.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8BDAE-711E-FF46-B2F8-4E27988BF0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8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2DFD-B8C5-484A-8EB2-E132B02C0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0138F-7F82-4348-9AD7-66A5C349C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DA5A-C8B9-3C43-B2F9-981E0A96A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F64E-45E3-E243-998F-F539068E3D92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13F9B-375C-A847-9E43-CF19713B4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2A2EA-5BF9-F547-BE23-B1B3DE14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9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81AA-46F6-3F49-847E-9AA543176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0F447-A4EC-8B4B-A89C-FB7F60126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06A35-F8AD-A740-871B-F89381D5F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BF11-BDD7-9840-9C42-9C8761FAF158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E9496-B992-BD4C-9AB4-8404CD37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A2C0C-73C8-E744-8776-8DFDF3C1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6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7C720-B6A2-F045-98DC-778E87F10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0B00E-1564-DF4C-A909-3E6B2A1DB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02BAF-5E97-DD47-BC59-CAA6A6A0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C725-AFE5-0848-8AAF-4DAC2A4DA706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B9256-6CFD-D344-B1EE-767A7FA7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18DA7-4DC3-DB4B-A81C-4766BB4B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1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8E43C-97B7-4344-9338-0BAADFD1A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7768C-0DC2-6648-B1E9-CAAE5CEB9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39FF0-2C97-144E-98DC-AE60D677E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A0EE3-DAAF-3047-B521-FC5047A2926A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DB197-C5E0-BA4E-963C-6D8AAFBE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5B548-ECD3-4D4A-AB53-FE139E5F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4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41BE9-8D5C-4B47-AD3C-0DB28CB8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CA1EC-6BEF-1043-8B8C-D7397F02A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5A093-84BC-B34C-B741-063670FD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D56E-E29C-FF41-ADED-A14E4AB911FC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B325B-9009-6E4D-BB4C-481C6317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7182A-50DA-EA44-94F0-93E74897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3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9980-B12E-A047-B0DD-1C8F09A2E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37CEB-2B15-5648-BB6D-3E9F8C662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B9246-0535-2443-828A-6ED1C942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8109C-36B6-7B4A-81F2-9C5AE2E1FFC2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EFBDB-8742-8C44-BB3D-6B09B5DE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E504-4206-D042-B359-0256920C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35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E34F-110E-624D-81F1-1D028DB1F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58D22-CA7D-F74C-9EE6-169552719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29EA6-58DB-CA43-AFD0-9C04EEFB8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811B3-B2EB-4240-8713-F5C8F836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86D5-9CF0-6B47-B79E-1B9121993E93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AB196-F7F3-0844-B756-D6B30990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93A6B-F5EF-434A-BA65-E8B08B325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06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B5D7-0287-E14F-94C7-641F006E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CD90F-D571-CB43-8262-D70097A31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D4ABB-90A5-B147-B2DE-5128F3C16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23F85-C295-3944-AA36-153CB18B6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3819D-60C1-054A-85D9-82BC51F3C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C7514-72A8-BF40-B914-631CE56A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E8-D496-6E45-BC68-A333CD825BC8}" type="datetime1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B8F9CE-2683-BD4F-A7CB-2BA7FA6A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6B120-D10E-F948-A5DE-DA417890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91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3C03-D8B8-6949-8A44-56E1612C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2A1AD-8C92-2D4D-AACD-164C41214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23D9-40CE-7943-A06F-62BC4ADE7974}" type="datetime1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5E394-A636-3A44-9A95-6F5FC602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13CAA-7B2E-694F-BCA9-FC3540C6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0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240F0-27DB-7C41-8575-68B8D643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F427-539E-BD4E-8583-B640BEB3A085}" type="datetime1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1E71-9206-2648-9C62-4836DB15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7859A-7260-4648-99AB-2A03B728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30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C2F3-A817-9D4D-9D8E-B72DB238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22EA8-1B09-724B-A86C-BB186DB25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F1C44-81DB-DF4D-80AD-D2AC4725F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F5F4-8590-584C-A312-B75E5FF8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E93F-A6F7-4F45-9C9D-E7F54EA8DD1A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9EBD8-F026-E848-BB75-5DE9698B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DEA84-6D2F-944F-A651-19E9E372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433E2-50A5-0549-942D-D5B1FB08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1F1CB-A69D-234F-BFDB-5AB0D4247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2F47E-9A5A-294D-931B-AD1F024E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2C09-6FAF-9A4F-A1E9-8FB6FA794F89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A9100-9868-7F4A-A75D-4C499A11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8556-98D1-FF46-B9B0-187EF275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87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C8AEA-E48D-D94A-ADF0-B52224B7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8FED03-554E-1742-9264-98B89CFFB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2689B-2885-944A-9EE3-96F7CC618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0C39A-24E9-714B-A462-123442F99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186D-52F2-5742-8EAB-A49D4A72D81B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7AD15-840B-FD48-8E75-B751EA05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834D8-A583-0E42-81B5-AB97CB1E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5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2165-ADBE-914E-A91A-77CFA991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4A0DD9-11A3-9344-989E-7242A08FC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8680-6003-5748-9633-DB0C9A66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E9AD-98C4-3B4E-923A-8977BD73922F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9558-23E6-C54D-BCFC-A06E4898B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2CDF8-2DC6-B74B-AEB5-736D2329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35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2189E4-FA17-F74C-AFB3-54905A3C8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1F68E-D770-FD45-B777-B49DE2B3A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DD3EC-4EE3-8D4C-85A5-13FE0BE8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3575-0E3A-EC4F-8F10-D844A6D97796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800E9-4AEB-0640-A2B9-3FA0656C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E5F5B-5CDF-834F-8769-A21AA8F6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8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3634-3948-F44F-91D1-F148C54E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3AB1D-A963-7142-8629-BE8E7C48D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5F820-3E91-CF47-A38C-54463994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91DE-166D-2441-831C-DFDE333DBF88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A746F-AFB3-A54A-9262-85ACDA0E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27EBE-F39E-7A44-AD95-40C55821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0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1DC8-7913-A340-93D7-AC909522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19049-9D4A-6647-8101-B34280B6B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75771-AEA4-5549-A661-88C50B595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31BA4-4233-F745-A0DD-3D5A03C3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BF90-0463-A046-89C0-F36F9AC92924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CD85B-732F-B24A-918E-595D0781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90E9D-EB0F-AA46-B345-F2DFF5696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4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E22A5-8A1E-7D44-A212-1C51869B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84D53-11BC-8040-8878-8B4A07331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3603B-7EF6-524B-84F5-66039D717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4F04E-F418-854C-BC88-39E4A90A9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404C3-D310-E249-926A-973178966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28B3DD-1D5F-9849-86FC-45FF547CC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33E4-4D90-A641-B328-1D7BA900817D}" type="datetime1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D0DF0-32FE-DC48-B542-E3499119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12FC7-A4E4-D344-8DD5-52BDF9D5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5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8ACF0-4620-8745-AE36-852D8936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D0466-B9C9-AC42-8AEC-EC4E79D4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9C857-3FA0-D84E-80DD-143F4A197A92}" type="datetime1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3908D-8A07-214D-A7B1-45A7A84E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4E001-97C5-3E43-A244-C1EF7721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6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4F2CA-0F5A-5249-9E0B-996BDE1B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01485-37B3-DE4E-A4C6-FDB1EC3C868B}" type="datetime1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C32F0-7EA4-B646-8471-8E1237F1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AAD50-E9FB-044D-92D4-3C874696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1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91E19-E754-E74C-892A-782CA6B3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0087-F84E-2D4C-848F-DBDCF525F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17F6F-1426-E34C-8408-EDAC77979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F78D7-AA8D-7746-B563-4EF41717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282B-F9A5-CA43-AFAE-BF9B85E100F9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9017F-C549-304F-A82B-52D403F6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F365A-142B-A44A-83D7-3F9A01B4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2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1C88-D249-A647-8D62-526419F1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D6E88-DB8F-2A42-A1B6-5FF71FBCF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4CAFE-8849-7C48-B199-1CACE2186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8D96D-26CF-E04C-B388-974F97EAB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2FE1C-E9EE-1A44-880A-27B49627EB34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86227-3F16-5945-B58F-06129E7F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A7DEA-5084-C146-9216-5F281424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93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D6C04AB-EFE4-7844-8A63-4E2514C1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3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039"/>
          <a:stretch/>
        </p:blipFill>
        <p:spPr>
          <a:xfrm>
            <a:off x="7243010" y="-2"/>
            <a:ext cx="6941145" cy="68938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76EB33-19C9-574A-9B29-7BF4E8BB0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3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039"/>
          <a:stretch/>
        </p:blipFill>
        <p:spPr>
          <a:xfrm>
            <a:off x="301865" y="-1"/>
            <a:ext cx="6941145" cy="68938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98F760-BE1D-B444-B0F6-0E83ECAAC52F}"/>
              </a:ext>
            </a:extLst>
          </p:cNvPr>
          <p:cNvSpPr/>
          <p:nvPr userDrawn="1"/>
        </p:nvSpPr>
        <p:spPr>
          <a:xfrm rot="441165">
            <a:off x="-381727" y="-106612"/>
            <a:ext cx="994220" cy="2376373"/>
          </a:xfrm>
          <a:prstGeom prst="rect">
            <a:avLst/>
          </a:prstGeom>
          <a:gradFill flip="none" rotWithShape="1">
            <a:gsLst>
              <a:gs pos="0">
                <a:srgbClr val="4168BE">
                  <a:shade val="30000"/>
                  <a:satMod val="115000"/>
                </a:srgbClr>
              </a:gs>
              <a:gs pos="50000">
                <a:srgbClr val="4168BE">
                  <a:shade val="67500"/>
                  <a:satMod val="115000"/>
                </a:srgbClr>
              </a:gs>
              <a:gs pos="100000">
                <a:srgbClr val="4168B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A5880-85D1-7D48-A51E-08B26A817995}"/>
              </a:ext>
            </a:extLst>
          </p:cNvPr>
          <p:cNvSpPr/>
          <p:nvPr userDrawn="1"/>
        </p:nvSpPr>
        <p:spPr>
          <a:xfrm rot="411681">
            <a:off x="-383027" y="2271169"/>
            <a:ext cx="989913" cy="2291938"/>
          </a:xfrm>
          <a:prstGeom prst="rect">
            <a:avLst/>
          </a:prstGeom>
          <a:gradFill flip="none" rotWithShape="1">
            <a:gsLst>
              <a:gs pos="0">
                <a:srgbClr val="D72537">
                  <a:shade val="30000"/>
                  <a:satMod val="115000"/>
                </a:srgbClr>
              </a:gs>
              <a:gs pos="50000">
                <a:srgbClr val="D72537">
                  <a:shade val="67500"/>
                  <a:satMod val="115000"/>
                </a:srgbClr>
              </a:gs>
              <a:gs pos="100000">
                <a:srgbClr val="D7253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0EBFB7-42CA-744F-9174-D3B89168461B}"/>
              </a:ext>
            </a:extLst>
          </p:cNvPr>
          <p:cNvSpPr/>
          <p:nvPr userDrawn="1"/>
        </p:nvSpPr>
        <p:spPr>
          <a:xfrm rot="437117">
            <a:off x="-512912" y="4563553"/>
            <a:ext cx="1060083" cy="2291938"/>
          </a:xfrm>
          <a:prstGeom prst="rect">
            <a:avLst/>
          </a:prstGeom>
          <a:gradFill flip="none" rotWithShape="1">
            <a:gsLst>
              <a:gs pos="0">
                <a:srgbClr val="FED700">
                  <a:shade val="30000"/>
                  <a:satMod val="115000"/>
                </a:srgbClr>
              </a:gs>
              <a:gs pos="50000">
                <a:srgbClr val="FED700">
                  <a:shade val="67500"/>
                  <a:satMod val="115000"/>
                </a:srgbClr>
              </a:gs>
              <a:gs pos="100000">
                <a:srgbClr val="FED7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DCE6A-5E15-BB4E-A786-D2BF8BF2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09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7138-0842-3F4B-9330-0547601BB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2ECF2-7EEF-4A42-A1E1-D62707EC8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168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0EC02D-8C2F-5A46-8C38-0FCB50E85D02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9A840-FD48-F545-A394-E4984F10B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0C9F-9D7C-5343-948A-1757E1B0D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168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6BC783-33CE-254D-9EFD-F58C8A241D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D7253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BCF5DA9-00D0-214E-810F-4B5B673CAC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3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039"/>
          <a:stretch/>
        </p:blipFill>
        <p:spPr>
          <a:xfrm>
            <a:off x="6941145" y="-35806"/>
            <a:ext cx="6941145" cy="6893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4FE742-CEFF-A941-952F-012F4F50E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3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039"/>
          <a:stretch/>
        </p:blipFill>
        <p:spPr>
          <a:xfrm>
            <a:off x="0" y="19650"/>
            <a:ext cx="6941145" cy="68938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6C90B-BD16-F144-8D79-DBFFA4C0C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168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F4F0F3-6362-AE4C-BFB5-A38CD191909A}" type="datetime1">
              <a:rPr lang="en-US" smtClean="0"/>
              <a:t>7/15/2019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CEB37-877E-DB4D-82B5-C7EFED61E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7C6C5-CF1A-A748-8464-CABDC5E79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168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1864CC-5850-404A-BF5F-584EC4E84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D1E7B-18D3-6147-9A65-1E1820A0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580" y="364971"/>
            <a:ext cx="82448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C26CF13-EE47-204C-B190-6D423238C3E3}"/>
              </a:ext>
            </a:extLst>
          </p:cNvPr>
          <p:cNvSpPr/>
          <p:nvPr userDrawn="1"/>
        </p:nvSpPr>
        <p:spPr>
          <a:xfrm>
            <a:off x="1973580" y="1801190"/>
            <a:ext cx="8295132" cy="4087546"/>
          </a:xfrm>
          <a:prstGeom prst="roundRect">
            <a:avLst>
              <a:gd name="adj" fmla="val 457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A4490-52DC-7E4B-BEE7-65C519033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9904" y="1914144"/>
            <a:ext cx="7729728" cy="3794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F1B2F6-D9B2-E540-9E97-F89831BFDE76}"/>
              </a:ext>
            </a:extLst>
          </p:cNvPr>
          <p:cNvSpPr/>
          <p:nvPr userDrawn="1"/>
        </p:nvSpPr>
        <p:spPr>
          <a:xfrm rot="441165">
            <a:off x="-381727" y="-106612"/>
            <a:ext cx="994220" cy="2376373"/>
          </a:xfrm>
          <a:prstGeom prst="rect">
            <a:avLst/>
          </a:prstGeom>
          <a:gradFill flip="none" rotWithShape="1">
            <a:gsLst>
              <a:gs pos="0">
                <a:srgbClr val="4168BE">
                  <a:shade val="30000"/>
                  <a:satMod val="115000"/>
                </a:srgbClr>
              </a:gs>
              <a:gs pos="50000">
                <a:srgbClr val="4168BE">
                  <a:shade val="67500"/>
                  <a:satMod val="115000"/>
                </a:srgbClr>
              </a:gs>
              <a:gs pos="100000">
                <a:srgbClr val="4168BE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C0711E-90FA-C54C-99CE-767955395A89}"/>
              </a:ext>
            </a:extLst>
          </p:cNvPr>
          <p:cNvSpPr/>
          <p:nvPr userDrawn="1"/>
        </p:nvSpPr>
        <p:spPr>
          <a:xfrm rot="411681">
            <a:off x="-383027" y="2271169"/>
            <a:ext cx="989913" cy="2291938"/>
          </a:xfrm>
          <a:prstGeom prst="rect">
            <a:avLst/>
          </a:prstGeom>
          <a:gradFill flip="none" rotWithShape="1">
            <a:gsLst>
              <a:gs pos="0">
                <a:srgbClr val="D72537">
                  <a:shade val="30000"/>
                  <a:satMod val="115000"/>
                </a:srgbClr>
              </a:gs>
              <a:gs pos="50000">
                <a:srgbClr val="D72537">
                  <a:shade val="67500"/>
                  <a:satMod val="115000"/>
                </a:srgbClr>
              </a:gs>
              <a:gs pos="100000">
                <a:srgbClr val="D7253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30E28-773B-D947-ACAF-EBF2154B294C}"/>
              </a:ext>
            </a:extLst>
          </p:cNvPr>
          <p:cNvSpPr/>
          <p:nvPr userDrawn="1"/>
        </p:nvSpPr>
        <p:spPr>
          <a:xfrm rot="437117">
            <a:off x="-512912" y="4563553"/>
            <a:ext cx="1060083" cy="2291938"/>
          </a:xfrm>
          <a:prstGeom prst="rect">
            <a:avLst/>
          </a:prstGeom>
          <a:gradFill flip="none" rotWithShape="1">
            <a:gsLst>
              <a:gs pos="0">
                <a:srgbClr val="FED700">
                  <a:shade val="30000"/>
                  <a:satMod val="115000"/>
                </a:srgbClr>
              </a:gs>
              <a:gs pos="50000">
                <a:srgbClr val="FED700">
                  <a:shade val="67500"/>
                  <a:satMod val="115000"/>
                </a:srgbClr>
              </a:gs>
              <a:gs pos="100000">
                <a:srgbClr val="FED7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4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D7253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sa.gov.ph/content/employment-rate-october-2018-was-estimated-949-percent" TargetMode="External"/><Relationship Id="rId2" Type="http://schemas.openxmlformats.org/officeDocument/2006/relationships/hyperlink" Target="http://www.healthdata.org/philippine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sa.gov.ph/content/average-family-income-2015-estimated-22-thousand-pesos-monthly-results-2015-family-incom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mental_health/evidence/atlas/profiles-2014/phl.pdf?ua=1" TargetMode="External"/><Relationship Id="rId2" Type="http://schemas.openxmlformats.org/officeDocument/2006/relationships/hyperlink" Target="http://doi.org/10.5334/aogh.28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98CB-64CB-DE41-B784-682AB0AB7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6210"/>
            <a:ext cx="9144000" cy="1562471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Interprofessional education and collaboration for addiction professionals using team-based and participatory approaches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EDE06DA-F6EC-5540-968F-8C1B8A8B039A}"/>
              </a:ext>
            </a:extLst>
          </p:cNvPr>
          <p:cNvSpPr txBox="1">
            <a:spLocks/>
          </p:cNvSpPr>
          <p:nvPr/>
        </p:nvSpPr>
        <p:spPr>
          <a:xfrm>
            <a:off x="1524000" y="3465513"/>
            <a:ext cx="8723586" cy="1726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Michael </a:t>
            </a:r>
            <a:r>
              <a:rPr lang="en-US" b="1" dirty="0" err="1"/>
              <a:t>Palapal</a:t>
            </a:r>
            <a:r>
              <a:rPr lang="en-US" b="1" dirty="0"/>
              <a:t> Sy </a:t>
            </a:r>
            <a:r>
              <a:rPr lang="en-US" sz="1400" b="1" dirty="0" err="1"/>
              <a:t>MHPEd</a:t>
            </a:r>
            <a:r>
              <a:rPr lang="en-US" sz="1400" b="1" dirty="0"/>
              <a:t> OTRP  </a:t>
            </a:r>
            <a:endParaRPr lang="en-US" b="1" dirty="0"/>
          </a:p>
          <a:p>
            <a:pPr algn="l"/>
            <a:r>
              <a:rPr lang="en-US" sz="1200" dirty="0"/>
              <a:t>PhD (Candidate) in Occupational Therapy, Tokyo Metropolitan University (Japan)</a:t>
            </a:r>
          </a:p>
          <a:p>
            <a:pPr algn="l"/>
            <a:r>
              <a:rPr lang="en-US" sz="1200" dirty="0"/>
              <a:t>Post-graduate Diploma on Drug Studies and Policies from Lisbon University Institute (Portugal)</a:t>
            </a:r>
          </a:p>
          <a:p>
            <a:pPr algn="l"/>
            <a:r>
              <a:rPr lang="en-US" sz="1200" dirty="0"/>
              <a:t>Adjunct Professor, Angeles University Foundation (Philippines)</a:t>
            </a:r>
          </a:p>
          <a:p>
            <a:pPr algn="l"/>
            <a:r>
              <a:rPr lang="en-US" sz="1200" dirty="0"/>
              <a:t>Associate Member, Department of Science and Technology - National Research Council of the Philippines</a:t>
            </a:r>
          </a:p>
          <a:p>
            <a:pPr algn="l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11B084C-2EF8-8D40-913A-0AC780E8E38B}"/>
              </a:ext>
            </a:extLst>
          </p:cNvPr>
          <p:cNvSpPr txBox="1">
            <a:spLocks/>
          </p:cNvSpPr>
          <p:nvPr/>
        </p:nvSpPr>
        <p:spPr>
          <a:xfrm>
            <a:off x="1524000" y="53205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/>
                </a:solidFill>
              </a:rPr>
              <a:t>Social Media: @</a:t>
            </a:r>
            <a:r>
              <a:rPr lang="en-US" sz="1600" dirty="0" err="1">
                <a:solidFill>
                  <a:schemeClr val="tx1"/>
                </a:solidFill>
              </a:rPr>
              <a:t>mikesyot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2D69E0-EE2E-D440-A5AC-EBF317483D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8561" y="3862553"/>
            <a:ext cx="2918050" cy="2373186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FBB86D0-2285-874F-A7AB-3578D7060FEE}"/>
              </a:ext>
            </a:extLst>
          </p:cNvPr>
          <p:cNvSpPr txBox="1">
            <a:spLocks/>
          </p:cNvSpPr>
          <p:nvPr/>
        </p:nvSpPr>
        <p:spPr>
          <a:xfrm>
            <a:off x="8741263" y="5518871"/>
            <a:ext cx="2800408" cy="542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rgbClr val="D7253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3A4A56"/>
                </a:solidFill>
                <a:latin typeface="Avenir Medium" panose="02000503020000020003" pitchFamily="2" charset="0"/>
              </a:rPr>
              <a:t>Cusco, Peru | 07.23.19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938006-2AA6-9642-9690-AE4A0CA68D15}"/>
              </a:ext>
            </a:extLst>
          </p:cNvPr>
          <p:cNvSpPr txBox="1">
            <a:spLocks/>
          </p:cNvSpPr>
          <p:nvPr/>
        </p:nvSpPr>
        <p:spPr>
          <a:xfrm>
            <a:off x="1524000" y="151102"/>
            <a:ext cx="9296400" cy="15624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D725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 dirty="0">
                <a:solidFill>
                  <a:srgbClr val="4168BE"/>
                </a:solidFill>
              </a:rPr>
              <a:t>MASTER CLASS: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84FB1C8-9293-A54C-AD18-8831B36CEE03}"/>
              </a:ext>
            </a:extLst>
          </p:cNvPr>
          <p:cNvSpPr txBox="1">
            <a:spLocks/>
          </p:cNvSpPr>
          <p:nvPr/>
        </p:nvSpPr>
        <p:spPr>
          <a:xfrm>
            <a:off x="4827815" y="53205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/>
                </a:solidFill>
              </a:rPr>
              <a:t>Website: </a:t>
            </a:r>
            <a:r>
              <a:rPr lang="en-US" sz="1600" dirty="0" err="1">
                <a:solidFill>
                  <a:schemeClr val="tx1"/>
                </a:solidFill>
              </a:rPr>
              <a:t>www.mikesyot.com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3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Contact @mikesyot : https://www.mikesyot.com</a:t>
            </a:r>
            <a:endParaRPr lang="en-US" dirty="0"/>
          </a:p>
        </p:txBody>
      </p:sp>
      <p:sp>
        <p:nvSpPr>
          <p:cNvPr id="5" name="Parallelogram 4"/>
          <p:cNvSpPr/>
          <p:nvPr/>
        </p:nvSpPr>
        <p:spPr>
          <a:xfrm>
            <a:off x="1990725" y="4784555"/>
            <a:ext cx="8210550" cy="1143000"/>
          </a:xfrm>
          <a:prstGeom prst="parallelogram">
            <a:avLst>
              <a:gd name="adj" fmla="val 67857"/>
            </a:avLst>
          </a:prstGeom>
          <a:solidFill>
            <a:srgbClr val="17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3E3E3"/>
                </a:solidFill>
                <a:latin typeface="Arial" charset="0"/>
                <a:ea typeface="Arial" charset="0"/>
                <a:cs typeface="Arial" charset="0"/>
              </a:rPr>
              <a:t>Who are the people working in drug addiction rehabilitation?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2027238" y="1690688"/>
            <a:ext cx="8210550" cy="1143000"/>
          </a:xfrm>
          <a:prstGeom prst="parallelogram">
            <a:avLst>
              <a:gd name="adj" fmla="val 67857"/>
            </a:avLst>
          </a:prstGeom>
          <a:solidFill>
            <a:srgbClr val="17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3E3E3"/>
                </a:solidFill>
                <a:latin typeface="Arial" charset="0"/>
                <a:ea typeface="Arial" charset="0"/>
                <a:cs typeface="Arial" charset="0"/>
              </a:rPr>
              <a:t>How are people working in the drug addiction setting trained and educated?</a:t>
            </a:r>
          </a:p>
        </p:txBody>
      </p:sp>
      <p:sp>
        <p:nvSpPr>
          <p:cNvPr id="7" name="Parallelogram 6"/>
          <p:cNvSpPr/>
          <p:nvPr/>
        </p:nvSpPr>
        <p:spPr>
          <a:xfrm>
            <a:off x="2027238" y="3262483"/>
            <a:ext cx="8210550" cy="1143000"/>
          </a:xfrm>
          <a:prstGeom prst="parallelogram">
            <a:avLst>
              <a:gd name="adj" fmla="val 67857"/>
            </a:avLst>
          </a:prstGeom>
          <a:solidFill>
            <a:srgbClr val="17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E3E3E3"/>
                </a:solidFill>
                <a:latin typeface="Arial" charset="0"/>
                <a:ea typeface="Arial" charset="0"/>
                <a:cs typeface="Arial" charset="0"/>
              </a:rPr>
              <a:t>What is the practice trend in addiction care in the Philippines?</a:t>
            </a:r>
          </a:p>
        </p:txBody>
      </p:sp>
    </p:spTree>
    <p:extLst>
      <p:ext uri="{BB962C8B-B14F-4D97-AF65-F5344CB8AC3E}">
        <p14:creationId xmlns:p14="http://schemas.microsoft.com/office/powerpoint/2010/main" val="1514618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24" t="5975" b="15423"/>
          <a:stretch/>
        </p:blipFill>
        <p:spPr>
          <a:xfrm>
            <a:off x="988611" y="1347722"/>
            <a:ext cx="8089559" cy="5510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09220" cy="969417"/>
          </a:xfrm>
        </p:spPr>
        <p:txBody>
          <a:bodyPr/>
          <a:lstStyle/>
          <a:p>
            <a:r>
              <a:rPr lang="en-US" dirty="0"/>
              <a:t>Addiction studies and training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88611" y="6300801"/>
            <a:ext cx="4114800" cy="365125"/>
          </a:xfrm>
        </p:spPr>
        <p:txBody>
          <a:bodyPr/>
          <a:lstStyle/>
          <a:p>
            <a:r>
              <a:rPr lang="en-US" dirty="0"/>
              <a:t>Contact @</a:t>
            </a:r>
            <a:r>
              <a:rPr lang="en-US" dirty="0" err="1"/>
              <a:t>mikesyot</a:t>
            </a:r>
            <a:r>
              <a:rPr lang="en-US" dirty="0"/>
              <a:t> : https://</a:t>
            </a:r>
            <a:r>
              <a:rPr lang="en-US" dirty="0" err="1"/>
              <a:t>www.mikesyot.com</a:t>
            </a:r>
            <a:endParaRPr lang="en-US" dirty="0"/>
          </a:p>
        </p:txBody>
      </p:sp>
      <p:sp>
        <p:nvSpPr>
          <p:cNvPr id="6" name="Parallelogram 5"/>
          <p:cNvSpPr/>
          <p:nvPr/>
        </p:nvSpPr>
        <p:spPr>
          <a:xfrm>
            <a:off x="5241470" y="1665384"/>
            <a:ext cx="6670988" cy="1010469"/>
          </a:xfrm>
          <a:prstGeom prst="parallelogram">
            <a:avLst>
              <a:gd name="adj" fmla="val 67857"/>
            </a:avLst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E3E3E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4305" y="1755119"/>
            <a:ext cx="5025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 of 10 countries (Philippines not included) in SEA have academic programs on addiction studies from certificate to PhD—still not enough.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6012796" y="2850600"/>
            <a:ext cx="5905138" cy="872314"/>
          </a:xfrm>
          <a:prstGeom prst="parallelogram">
            <a:avLst>
              <a:gd name="adj" fmla="val 67857"/>
            </a:avLst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E3E3E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4338" y="2978990"/>
            <a:ext cx="4711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the Philippines, there are addiction-related study programs that can be obtained in 5 tracks: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51914" y="3845957"/>
            <a:ext cx="4570185" cy="2256118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3E3E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6948" y="3960823"/>
            <a:ext cx="4197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rPr>
              <a:t>Continuing development trainings and seminars on drug dependence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rPr>
              <a:t>Module-based short courses on assessment and management of drug dependence treatment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rPr>
              <a:t>Graduate diploma in Christian counselling (community-based drug recovery track)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rPr>
              <a:t>Specialist diploma exclusive for physicians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rPr>
              <a:t>Generic master’s degree (e.g., counseling)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46900" y="6238601"/>
            <a:ext cx="768985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1E3B49-52C9-8B49-8BA6-A3C7BA08CD94}"/>
              </a:ext>
            </a:extLst>
          </p:cNvPr>
          <p:cNvSpPr/>
          <p:nvPr/>
        </p:nvSpPr>
        <p:spPr>
          <a:xfrm>
            <a:off x="7797627" y="6216942"/>
            <a:ext cx="3924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/>
            <a:r>
              <a:rPr lang="en-US" sz="1400" dirty="0">
                <a:solidFill>
                  <a:srgbClr val="D72537"/>
                </a:solidFill>
                <a:latin typeface="Arial" charset="0"/>
                <a:ea typeface="Arial" charset="0"/>
                <a:cs typeface="Arial" charset="0"/>
              </a:rPr>
              <a:t>(Sy, 2019)</a:t>
            </a:r>
          </a:p>
        </p:txBody>
      </p:sp>
    </p:spTree>
    <p:extLst>
      <p:ext uri="{BB962C8B-B14F-4D97-AF65-F5344CB8AC3E}">
        <p14:creationId xmlns:p14="http://schemas.microsoft.com/office/powerpoint/2010/main" val="403901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69172" y="1768579"/>
            <a:ext cx="2606040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Disease Model</a:t>
            </a:r>
          </a:p>
        </p:txBody>
      </p:sp>
      <p:sp>
        <p:nvSpPr>
          <p:cNvPr id="8" name="Rectangle 7"/>
          <p:cNvSpPr/>
          <p:nvPr/>
        </p:nvSpPr>
        <p:spPr>
          <a:xfrm>
            <a:off x="2269172" y="2499225"/>
            <a:ext cx="2606040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Moral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269172" y="3258446"/>
            <a:ext cx="2606040" cy="362186"/>
          </a:xfrm>
          <a:prstGeom prst="rect">
            <a:avLst/>
          </a:prstGeom>
          <a:solidFill>
            <a:srgbClr val="D72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Psychological Model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69172" y="4017667"/>
            <a:ext cx="2606040" cy="362186"/>
          </a:xfrm>
          <a:prstGeom prst="rect">
            <a:avLst/>
          </a:prstGeom>
          <a:solidFill>
            <a:srgbClr val="D72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Social Model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50974" y="4772921"/>
            <a:ext cx="2606040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Cultural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50974" y="5528175"/>
            <a:ext cx="2606040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Critical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5861" y="1780396"/>
            <a:ext cx="498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Addiction is a progressive disease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5862" y="2505931"/>
            <a:ext cx="551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Addiction is a moral weakness or deficit in character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95862" y="3258226"/>
            <a:ext cx="5672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Addiction is a negative habit; a maladaptive behavior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95861" y="4025999"/>
            <a:ext cx="5672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Addiction is developed based on environmental factors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5862" y="4772922"/>
            <a:ext cx="5672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Addiction depends on </a:t>
            </a:r>
            <a:r>
              <a:rPr lang="en-US" sz="1400">
                <a:latin typeface="Arial" charset="0"/>
                <a:ea typeface="Arial" charset="0"/>
                <a:cs typeface="Arial" charset="0"/>
              </a:rPr>
              <a:t>cultural norms and history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5860" y="5539992"/>
            <a:ext cx="5672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Addiction as shaped by Western society 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089424" y="963835"/>
            <a:ext cx="4696866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Kiepek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2016)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089424" y="70511"/>
            <a:ext cx="6739484" cy="1325563"/>
          </a:xfrm>
        </p:spPr>
        <p:txBody>
          <a:bodyPr/>
          <a:lstStyle/>
          <a:p>
            <a:r>
              <a:rPr lang="en-US" dirty="0"/>
              <a:t>Models of practice</a:t>
            </a:r>
          </a:p>
        </p:txBody>
      </p:sp>
    </p:spTree>
    <p:extLst>
      <p:ext uri="{BB962C8B-B14F-4D97-AF65-F5344CB8AC3E}">
        <p14:creationId xmlns:p14="http://schemas.microsoft.com/office/powerpoint/2010/main" val="1315999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756" y="1823"/>
            <a:ext cx="7065062" cy="1325563"/>
          </a:xfrm>
        </p:spPr>
        <p:txBody>
          <a:bodyPr/>
          <a:lstStyle/>
          <a:p>
            <a:r>
              <a:rPr lang="en-US" dirty="0"/>
              <a:t>Paradigms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56" y="2956484"/>
            <a:ext cx="1183007" cy="10335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0943" y="1946305"/>
            <a:ext cx="2384109" cy="670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Abstinence Paradigm</a:t>
            </a:r>
          </a:p>
        </p:txBody>
      </p:sp>
      <p:sp>
        <p:nvSpPr>
          <p:cNvPr id="6" name="Rectangle 5"/>
          <p:cNvSpPr/>
          <p:nvPr/>
        </p:nvSpPr>
        <p:spPr>
          <a:xfrm>
            <a:off x="6051193" y="1946305"/>
            <a:ext cx="4189506" cy="670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Harm Reduction Paradigm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68597" y="2545319"/>
            <a:ext cx="0" cy="1855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134720" y="2617218"/>
            <a:ext cx="8167" cy="17490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990943" y="4401179"/>
            <a:ext cx="2384109" cy="1736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Focus of treatment is stop using drugs through rehabilitation and recovery.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51193" y="4380510"/>
            <a:ext cx="4189507" cy="1736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Evidence-based treatment approach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Focus of treatment is to facilitate the use of drugs in a safe environment.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94838" y="2804078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12 Steps / Alcoholics Anonymous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4838" y="3327564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Therapeutic communities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94838" y="3854037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Hazelden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Model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51193" y="2783409"/>
            <a:ext cx="2082548" cy="362186"/>
          </a:xfrm>
          <a:prstGeom prst="rect">
            <a:avLst/>
          </a:prstGeom>
          <a:solidFill>
            <a:srgbClr val="D72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Opioid substitution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51193" y="3306895"/>
            <a:ext cx="2082548" cy="362186"/>
          </a:xfrm>
          <a:prstGeom prst="rect">
            <a:avLst/>
          </a:prstGeom>
          <a:solidFill>
            <a:srgbClr val="D72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Needle &amp; syringe program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51193" y="3833368"/>
            <a:ext cx="2082548" cy="362186"/>
          </a:xfrm>
          <a:prstGeom prst="rect">
            <a:avLst/>
          </a:prstGeom>
          <a:solidFill>
            <a:srgbClr val="D72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Drug consumption rooms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58152" y="2775390"/>
            <a:ext cx="2082548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Overdose prevention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58152" y="3298876"/>
            <a:ext cx="2082548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Health promotion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58152" y="3825349"/>
            <a:ext cx="2082548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Peer education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911756" y="951045"/>
            <a:ext cx="8295464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Kiepek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2016;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Hartnoll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Hedrich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val="47312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8244"/>
            <a:ext cx="8515350" cy="934132"/>
          </a:xfrm>
        </p:spPr>
        <p:txBody>
          <a:bodyPr>
            <a:normAutofit/>
          </a:bodyPr>
          <a:lstStyle/>
          <a:p>
            <a:r>
              <a:rPr lang="en-US" dirty="0"/>
              <a:t>HR for addiction care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1190"/>
            <a:ext cx="6750050" cy="5062538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24000" y="6491773"/>
            <a:ext cx="7689850" cy="3041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/>
              <a:t>(</a:t>
            </a:r>
            <a:r>
              <a:rPr lang="en-US" sz="1400" dirty="0" err="1"/>
              <a:t>Sy</a:t>
            </a:r>
            <a:r>
              <a:rPr lang="en-US" sz="1400" dirty="0"/>
              <a:t>, Ohshima, </a:t>
            </a:r>
            <a:r>
              <a:rPr lang="en-US" sz="1400" dirty="0" err="1"/>
              <a:t>Roraldo</a:t>
            </a:r>
            <a:r>
              <a:rPr lang="en-US" sz="1400" dirty="0"/>
              <a:t>, Pineda, &amp; </a:t>
            </a:r>
            <a:r>
              <a:rPr lang="en-US" sz="1400" dirty="0" err="1"/>
              <a:t>Lotho</a:t>
            </a:r>
            <a:r>
              <a:rPr lang="en-US" sz="1400" dirty="0"/>
              <a:t> 2018)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824912" y="1785354"/>
            <a:ext cx="14288" cy="4106661"/>
          </a:xfrm>
          <a:prstGeom prst="line">
            <a:avLst/>
          </a:prstGeom>
          <a:ln>
            <a:solidFill>
              <a:srgbClr val="FF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24912" y="5892014"/>
            <a:ext cx="1600200" cy="11906"/>
          </a:xfrm>
          <a:prstGeom prst="line">
            <a:avLst/>
          </a:prstGeom>
          <a:ln>
            <a:solidFill>
              <a:srgbClr val="FF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440863" y="4261445"/>
            <a:ext cx="384049" cy="362186"/>
          </a:xfrm>
          <a:prstGeom prst="rect">
            <a:avLst/>
          </a:prstGeom>
          <a:solidFill>
            <a:srgbClr val="FFD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1</a:t>
            </a:r>
            <a:endParaRPr lang="en-US" sz="1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0863" y="3657590"/>
            <a:ext cx="384049" cy="362186"/>
          </a:xfrm>
          <a:prstGeom prst="rect">
            <a:avLst/>
          </a:prstGeom>
          <a:solidFill>
            <a:srgbClr val="FFD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56740" y="2542426"/>
            <a:ext cx="384049" cy="362186"/>
          </a:xfrm>
          <a:prstGeom prst="rect">
            <a:avLst/>
          </a:prstGeom>
          <a:solidFill>
            <a:srgbClr val="FFD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55152" y="1805968"/>
            <a:ext cx="384049" cy="362186"/>
          </a:xfrm>
          <a:prstGeom prst="rect">
            <a:avLst/>
          </a:prstGeom>
          <a:solidFill>
            <a:srgbClr val="FFD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5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839200" y="1806147"/>
            <a:ext cx="18288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Occupational therapists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8839200" y="2535862"/>
            <a:ext cx="18288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Community workers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8824911" y="3652016"/>
            <a:ext cx="18288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Psychiatrists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8839200" y="4261445"/>
            <a:ext cx="1828800" cy="1651184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Psychologist</a:t>
            </a:r>
          </a:p>
          <a:p>
            <a:pPr algn="l"/>
            <a:r>
              <a:rPr lang="en-US" sz="1200" dirty="0"/>
              <a:t>Pharmacist</a:t>
            </a:r>
          </a:p>
          <a:p>
            <a:pPr algn="l"/>
            <a:r>
              <a:rPr lang="en-US" sz="1200" dirty="0" err="1"/>
              <a:t>SocSci</a:t>
            </a:r>
            <a:r>
              <a:rPr lang="en-US" sz="1200" dirty="0"/>
              <a:t> Researcher</a:t>
            </a:r>
          </a:p>
          <a:p>
            <a:pPr algn="l"/>
            <a:r>
              <a:rPr lang="en-US" sz="1200" dirty="0"/>
              <a:t>Counselor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8455152" y="1533454"/>
            <a:ext cx="384049" cy="27251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/>
              <a:t>n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8839200" y="5980675"/>
            <a:ext cx="1185862" cy="279321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/>
              <a:t>n = 14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8894637" y="1524924"/>
            <a:ext cx="1759074" cy="254633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u="sng" dirty="0"/>
              <a:t>Professionals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1" y="937070"/>
            <a:ext cx="9364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What is your role in substance addiction and rehabilitation settings?</a:t>
            </a:r>
          </a:p>
        </p:txBody>
      </p:sp>
    </p:spTree>
    <p:extLst>
      <p:ext uri="{BB962C8B-B14F-4D97-AF65-F5344CB8AC3E}">
        <p14:creationId xmlns:p14="http://schemas.microsoft.com/office/powerpoint/2010/main" val="45769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3951" y="98511"/>
            <a:ext cx="7886700" cy="782290"/>
          </a:xfrm>
        </p:spPr>
        <p:txBody>
          <a:bodyPr/>
          <a:lstStyle/>
          <a:p>
            <a:r>
              <a:rPr lang="en-US" dirty="0"/>
              <a:t>Community’s voice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62310" y="1453243"/>
            <a:ext cx="7791096" cy="4185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Results of content analysis drawn from the focus group discussion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62310" y="2180550"/>
            <a:ext cx="2462090" cy="23431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Government accountability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99976" y="4220430"/>
            <a:ext cx="2068477" cy="2051166"/>
          </a:xfrm>
          <a:prstGeom prst="roundRect">
            <a:avLst>
              <a:gd name="adj" fmla="val 50000"/>
            </a:avLst>
          </a:prstGeom>
          <a:solidFill>
            <a:srgbClr val="FF5C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Emphasis on employment support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69454" y="2091959"/>
            <a:ext cx="1983952" cy="19329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Youth-oriented preventive measures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87588" y="3465513"/>
            <a:ext cx="2975929" cy="3000375"/>
          </a:xfrm>
          <a:prstGeom prst="roundRect">
            <a:avLst>
              <a:gd name="adj" fmla="val 50000"/>
            </a:avLst>
          </a:prstGeom>
          <a:solidFill>
            <a:srgbClr val="FF5C5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Renaming “drug rehabilitation” as part of </a:t>
            </a:r>
            <a:r>
              <a:rPr lang="en-US" sz="1600" dirty="0" err="1">
                <a:latin typeface="Avenir Book" charset="0"/>
                <a:ea typeface="Avenir Book" charset="0"/>
                <a:cs typeface="Avenir Book" charset="0"/>
              </a:rPr>
              <a:t>destigmatization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20789" y="2180550"/>
            <a:ext cx="2462090" cy="2343150"/>
          </a:xfrm>
          <a:prstGeom prst="roundRect">
            <a:avLst>
              <a:gd name="adj" fmla="val 50000"/>
            </a:avLst>
          </a:prstGeom>
          <a:solidFill>
            <a:srgbClr val="FFDF1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Mentorship between clients and community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3952" y="847381"/>
            <a:ext cx="7899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What components do you suggest to be part of a barangay-based SAR program?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5CE1B2E-E91B-8347-AAFC-C0570D4BC99A}"/>
              </a:ext>
            </a:extLst>
          </p:cNvPr>
          <p:cNvSpPr txBox="1">
            <a:spLocks/>
          </p:cNvSpPr>
          <p:nvPr/>
        </p:nvSpPr>
        <p:spPr>
          <a:xfrm>
            <a:off x="2252376" y="6465888"/>
            <a:ext cx="7689850" cy="3041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Sy</a:t>
            </a:r>
            <a:r>
              <a:rPr lang="en-US" sz="1400" dirty="0">
                <a:solidFill>
                  <a:schemeClr val="tx1"/>
                </a:solidFill>
              </a:rPr>
              <a:t>, Ohshima, </a:t>
            </a:r>
            <a:r>
              <a:rPr lang="en-US" sz="1400" dirty="0" err="1">
                <a:solidFill>
                  <a:schemeClr val="tx1"/>
                </a:solidFill>
              </a:rPr>
              <a:t>Roraldo</a:t>
            </a:r>
            <a:r>
              <a:rPr lang="en-US" sz="1400" dirty="0">
                <a:solidFill>
                  <a:schemeClr val="tx1"/>
                </a:solidFill>
              </a:rPr>
              <a:t>, Pineda, &amp; </a:t>
            </a:r>
            <a:r>
              <a:rPr lang="en-US" sz="1400" dirty="0" err="1">
                <a:solidFill>
                  <a:schemeClr val="tx1"/>
                </a:solidFill>
              </a:rPr>
              <a:t>Lotho</a:t>
            </a:r>
            <a:r>
              <a:rPr lang="en-US" sz="1400" dirty="0">
                <a:solidFill>
                  <a:schemeClr val="tx1"/>
                </a:solidFill>
              </a:rPr>
              <a:t> 2018) </a:t>
            </a:r>
          </a:p>
        </p:txBody>
      </p:sp>
    </p:spTree>
    <p:extLst>
      <p:ext uri="{BB962C8B-B14F-4D97-AF65-F5344CB8AC3E}">
        <p14:creationId xmlns:p14="http://schemas.microsoft.com/office/powerpoint/2010/main" val="27869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57114" cy="1325563"/>
          </a:xfrm>
        </p:spPr>
        <p:txBody>
          <a:bodyPr/>
          <a:lstStyle/>
          <a:p>
            <a:pPr algn="ctr"/>
            <a:r>
              <a:rPr lang="en-US" dirty="0"/>
              <a:t>Fragmented ideals and outcomes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Contact @mikesyot : https://www.mikesyot.com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5443" y="1872237"/>
            <a:ext cx="2384109" cy="670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Residential facilities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9338" y="2730010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Therapeutic community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9338" y="3253496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Behavioral approaches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9338" y="3779969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Spiritual approaches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428878" y="1664852"/>
            <a:ext cx="2384109" cy="670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Community voices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30438" y="2522781"/>
            <a:ext cx="2082548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Government accountability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30438" y="3046267"/>
            <a:ext cx="2082548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Emphasis on employment support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30438" y="3572740"/>
            <a:ext cx="2082548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Mentorship between client and community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37003" y="4323077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Functionalist and medical orientation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37003" y="4866185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Technical skills training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7003" y="5409293"/>
            <a:ext cx="2082548" cy="362186"/>
          </a:xfrm>
          <a:prstGeom prst="rect">
            <a:avLst/>
          </a:prstGeom>
          <a:solidFill>
            <a:srgbClr val="416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Multidisciplinary approach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625205" y="6305098"/>
            <a:ext cx="6868565" cy="457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(DDB 2013; Sy, Ohshima,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Roraldo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Pineda, &amp;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Lotho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2018)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30438" y="4099213"/>
            <a:ext cx="2082548" cy="362186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Youth-oriented preventive measures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30438" y="4625686"/>
            <a:ext cx="2082548" cy="670909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Renaming “drug rehabilitation as part of </a:t>
            </a:r>
            <a:r>
              <a:rPr lang="en-US" sz="1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destigmatization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30438" y="5409294"/>
            <a:ext cx="2082548" cy="667963"/>
          </a:xfrm>
          <a:prstGeom prst="rect">
            <a:avLst/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Collaboration between and among clients, community, and professionals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59244" y="2395940"/>
            <a:ext cx="4406442" cy="33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B7572E-E296-4D44-BCC2-6690C75B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738"/>
            <a:ext cx="12192000" cy="8107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1FA57-A921-9243-A760-3B4E18EF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0786" cy="100842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Manila Statement on the Drug Problem in the Philippines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A3977-4AE2-8C46-8303-29FE532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47162"/>
            <a:ext cx="6284495" cy="4723719"/>
          </a:xfrm>
        </p:spPr>
        <p:txBody>
          <a:bodyPr>
            <a:normAutofit/>
          </a:bodyPr>
          <a:lstStyle/>
          <a:p>
            <a:pPr fontAlgn="base"/>
            <a:r>
              <a:rPr lang="en-US" sz="1800" dirty="0">
                <a:solidFill>
                  <a:schemeClr val="bg1"/>
                </a:solidFill>
              </a:rPr>
              <a:t>…the drug problem in the Philippines is a complex and multi-faceted problem that includes not only criminal justice issues but also public health issues and with various approaches that can be used in order to solve such;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</a:rPr>
              <a:t>We call for drug control policies and strategies that incorporate evidence-based, socially acceptable, cost-effective, and rights-based approaches that are designed to minimize, if not to eliminate, the adverse health, psychological, social, economic and criminal justice consequences of drug abuse towards the goal of attaining a society that is free from crime and drug and substance abuse…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</a:rPr>
              <a:t>we call on the Philippine government to address the root causes of the illegal drug problem in the Philippines utilizing the aforementioned affirmations. 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D350-A988-0E43-BD81-C3453DE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2C09-6FAF-9A4F-A1E9-8FB6FA794F89}" type="datetime1">
              <a:rPr lang="en-US" smtClean="0">
                <a:solidFill>
                  <a:schemeClr val="bg1"/>
                </a:solidFill>
              </a:rPr>
              <a:t>7/15/2019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BDA0C-4277-894B-B591-58A15014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ICUDDR 2019 | @</a:t>
            </a:r>
            <a:r>
              <a:rPr lang="en-US" dirty="0" err="1">
                <a:solidFill>
                  <a:schemeClr val="bg1"/>
                </a:solidFill>
              </a:rPr>
              <a:t>mikesyot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CE8D2-1838-8F44-9837-368F59F7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4D2F29-5733-E24B-B7DC-B586BB93D923}"/>
              </a:ext>
            </a:extLst>
          </p:cNvPr>
          <p:cNvSpPr txBox="1">
            <a:spLocks/>
          </p:cNvSpPr>
          <p:nvPr/>
        </p:nvSpPr>
        <p:spPr>
          <a:xfrm>
            <a:off x="838200" y="754991"/>
            <a:ext cx="5803674" cy="54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Simbulan</a:t>
            </a:r>
            <a:r>
              <a:rPr lang="en-US" sz="1400" dirty="0">
                <a:solidFill>
                  <a:schemeClr val="bg1"/>
                </a:solidFill>
              </a:rPr>
              <a:t>, Estacio, </a:t>
            </a:r>
            <a:r>
              <a:rPr lang="en-US" sz="1400" dirty="0" err="1">
                <a:solidFill>
                  <a:schemeClr val="bg1"/>
                </a:solidFill>
              </a:rPr>
              <a:t>Dioquino-Maligaso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Herbosa</a:t>
            </a:r>
            <a:r>
              <a:rPr lang="en-US" sz="1400" dirty="0">
                <a:solidFill>
                  <a:schemeClr val="bg1"/>
                </a:solidFill>
              </a:rPr>
              <a:t>, Withers, 2019)</a:t>
            </a:r>
          </a:p>
        </p:txBody>
      </p:sp>
    </p:spTree>
    <p:extLst>
      <p:ext uri="{BB962C8B-B14F-4D97-AF65-F5344CB8AC3E}">
        <p14:creationId xmlns:p14="http://schemas.microsoft.com/office/powerpoint/2010/main" val="325768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7E532-56DE-294D-8654-D0C58308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"/>
            <a:ext cx="10134600" cy="954673"/>
          </a:xfrm>
        </p:spPr>
        <p:txBody>
          <a:bodyPr/>
          <a:lstStyle/>
          <a:p>
            <a:pPr algn="r"/>
            <a:r>
              <a:rPr lang="en-US" dirty="0"/>
              <a:t>Where do we start?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6126E-BF18-7B45-911A-6D9D682F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2C09-6FAF-9A4F-A1E9-8FB6FA794F89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ABD89-DEAC-1242-B5F2-0E889506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F8009-8ED8-7446-9249-059C2182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5016FF-73C0-594D-A4F1-76750EF3C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7" y="1"/>
            <a:ext cx="3429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EC91D-5086-FD4E-84B2-397F0FCD3B6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45" y="938464"/>
            <a:ext cx="6517356" cy="591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22FA5-9233-C84A-A804-8084EF1E99E7}"/>
              </a:ext>
            </a:extLst>
          </p:cNvPr>
          <p:cNvSpPr txBox="1"/>
          <p:nvPr/>
        </p:nvSpPr>
        <p:spPr>
          <a:xfrm rot="5400000">
            <a:off x="9615238" y="294170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72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(Sy, Martinez, &amp; Ohshima, 2017)</a:t>
            </a:r>
          </a:p>
        </p:txBody>
      </p:sp>
    </p:spTree>
    <p:extLst>
      <p:ext uri="{BB962C8B-B14F-4D97-AF65-F5344CB8AC3E}">
        <p14:creationId xmlns:p14="http://schemas.microsoft.com/office/powerpoint/2010/main" val="626291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5665-A4F1-C445-81F0-BD51F1E0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01199-1A25-4F43-8EE0-D48483458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Danilo (36/M) residing from an urban-poor community</a:t>
            </a:r>
          </a:p>
          <a:p>
            <a:endParaRPr lang="en-US" dirty="0"/>
          </a:p>
          <a:p>
            <a:pPr lvl="1"/>
            <a:r>
              <a:rPr lang="en-US" dirty="0"/>
              <a:t>Task: Small group discussion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Process: TEAM Protocol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Output: 10-minute presentation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F3C85-C7A1-7E44-B06A-8AEE912D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2C09-6FAF-9A4F-A1E9-8FB6FA794F89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D594C-4C03-514E-86AF-5D1C0294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F4B99-999C-CB48-B975-04F9C8A2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04B96-B131-BD4D-A6C7-D4B67282B8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6486" y="963386"/>
            <a:ext cx="4637314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505C2-943C-084A-93C3-306FAB51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F1125-FBA4-CB4C-ABA3-86F48490F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Discuss basic principles of interprofessional education and interprofessional collaboration in the context of the addiction field;</a:t>
            </a:r>
          </a:p>
          <a:p>
            <a:r>
              <a:rPr lang="en-US" dirty="0"/>
              <a:t>Present a case study depicting a community-based and collaborative project in the Philippines espousing interprofessional collaboration;</a:t>
            </a:r>
          </a:p>
          <a:p>
            <a:r>
              <a:rPr lang="en-US" dirty="0"/>
              <a:t>Apply the Team-Explain-Agree-Move (TEAM) Protocol for the case study.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63A08-25A6-4F44-A0F3-A0682816E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2CC7A-95BE-A249-BEF4-0271ACEEE69B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A398F-A18A-874F-A07E-650B87565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B47F0-5144-754F-9025-92505C31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9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8756B5E5-DB00-0B49-86B6-9811B9DFF10A}"/>
              </a:ext>
            </a:extLst>
          </p:cNvPr>
          <p:cNvSpPr/>
          <p:nvPr/>
        </p:nvSpPr>
        <p:spPr>
          <a:xfrm>
            <a:off x="2692529" y="3882019"/>
            <a:ext cx="4150848" cy="1322363"/>
          </a:xfrm>
          <a:prstGeom prst="parallelogram">
            <a:avLst>
              <a:gd name="adj" fmla="val 43085"/>
            </a:avLst>
          </a:prstGeom>
          <a:solidFill>
            <a:srgbClr val="FED700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THANK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388552B-3196-CD4A-AC38-DC0393502631}"/>
              </a:ext>
            </a:extLst>
          </p:cNvPr>
          <p:cNvSpPr/>
          <p:nvPr/>
        </p:nvSpPr>
        <p:spPr>
          <a:xfrm>
            <a:off x="5705061" y="4375440"/>
            <a:ext cx="3630496" cy="1322363"/>
          </a:xfrm>
          <a:prstGeom prst="parallelogram">
            <a:avLst>
              <a:gd name="adj" fmla="val 43085"/>
            </a:avLst>
          </a:prstGeom>
          <a:solidFill>
            <a:srgbClr val="4168BE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charset="0"/>
                <a:ea typeface="Arial" charset="0"/>
                <a:cs typeface="Arial" charset="0"/>
              </a:rPr>
              <a:t>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63CBB-C69D-9146-BED3-6A7EE73F5A20}"/>
              </a:ext>
            </a:extLst>
          </p:cNvPr>
          <p:cNvSpPr txBox="1"/>
          <p:nvPr/>
        </p:nvSpPr>
        <p:spPr>
          <a:xfrm>
            <a:off x="3160643" y="1895853"/>
            <a:ext cx="683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Contact</a:t>
            </a:r>
          </a:p>
          <a:p>
            <a:r>
              <a:rPr lang="en-US" sz="3200" b="1" dirty="0">
                <a:solidFill>
                  <a:srgbClr val="D72537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3200" b="1" dirty="0" err="1">
                <a:solidFill>
                  <a:srgbClr val="D72537"/>
                </a:solidFill>
                <a:latin typeface="Arial" charset="0"/>
                <a:ea typeface="Arial" charset="0"/>
                <a:cs typeface="Arial" charset="0"/>
              </a:rPr>
              <a:t>mikesyot</a:t>
            </a:r>
            <a:endParaRPr lang="en-US" sz="3200" b="1" dirty="0">
              <a:solidFill>
                <a:srgbClr val="D72537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200" b="1" dirty="0" err="1">
                <a:solidFill>
                  <a:srgbClr val="D72537"/>
                </a:solidFill>
                <a:latin typeface="Arial" charset="0"/>
                <a:ea typeface="Arial" charset="0"/>
                <a:cs typeface="Arial" charset="0"/>
              </a:rPr>
              <a:t>www.mikesyot.org</a:t>
            </a:r>
            <a:endParaRPr lang="en-US" sz="3200" dirty="0">
              <a:solidFill>
                <a:srgbClr val="D7253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90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C3A9-8571-E84B-84E6-DCE4AC24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8359"/>
            <a:ext cx="9609220" cy="964911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CF58-1AC1-EC41-B054-B1B5670C1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113269"/>
            <a:ext cx="11152909" cy="5243081"/>
          </a:xfrm>
        </p:spPr>
        <p:txBody>
          <a:bodyPr>
            <a:noAutofit/>
          </a:bodyPr>
          <a:lstStyle/>
          <a:p>
            <a:r>
              <a:rPr lang="en-GB" sz="1600" dirty="0"/>
              <a:t>Ang, A. (2011). </a:t>
            </a:r>
            <a:r>
              <a:rPr lang="en-GB" sz="1600" i="1" dirty="0"/>
              <a:t>Drugs &amp; substances abuse.</a:t>
            </a:r>
            <a:r>
              <a:rPr lang="en-GB" sz="1600" dirty="0"/>
              <a:t> Mandaluyong, Philippines: A1 Publishing. </a:t>
            </a:r>
            <a:endParaRPr lang="en-US" sz="1600" dirty="0"/>
          </a:p>
          <a:p>
            <a:r>
              <a:rPr lang="en-GB" sz="1600" dirty="0"/>
              <a:t>Chapman, A. R. &amp; </a:t>
            </a:r>
            <a:r>
              <a:rPr lang="en-GB" sz="1600" dirty="0" err="1"/>
              <a:t>Babor</a:t>
            </a:r>
            <a:r>
              <a:rPr lang="en-GB" sz="1600" dirty="0"/>
              <a:t>, T. F. (2017). Duterte’s War on Drugs and the silence of the addiction science community. </a:t>
            </a:r>
            <a:r>
              <a:rPr lang="en-GB" sz="1600" i="1" dirty="0"/>
              <a:t>Journal of Studies on Alcohol and Drugs, 78</a:t>
            </a:r>
            <a:r>
              <a:rPr lang="en-GB" sz="1600" dirty="0"/>
              <a:t>(4), 491–493. doi:10.15288/jsad.2017.78.491</a:t>
            </a:r>
            <a:endParaRPr lang="en-US" sz="1600" dirty="0"/>
          </a:p>
          <a:p>
            <a:r>
              <a:rPr lang="en-US" sz="1600" dirty="0"/>
              <a:t>Dangerous Drug Board. (2013a). </a:t>
            </a:r>
            <a:r>
              <a:rPr lang="en-US" sz="1600" i="1" dirty="0"/>
              <a:t>Treatment and rehabilitation</a:t>
            </a:r>
            <a:r>
              <a:rPr lang="en-US" sz="1600" dirty="0"/>
              <a:t>. Retrieved from https://</a:t>
            </a:r>
            <a:r>
              <a:rPr lang="en-US" sz="1600" dirty="0" err="1"/>
              <a:t>www.ddb.gov.ph</a:t>
            </a:r>
            <a:r>
              <a:rPr lang="en-US" sz="1600" dirty="0"/>
              <a:t>/legal-services/treatment-and-rehabilitation</a:t>
            </a:r>
          </a:p>
          <a:p>
            <a:r>
              <a:rPr lang="en-US" sz="1600" dirty="0"/>
              <a:t>Dangerous Drug Board. (2017). </a:t>
            </a:r>
            <a:r>
              <a:rPr lang="en-US" sz="1600" i="1" dirty="0"/>
              <a:t>Profile of drug users in facilities and cases of admissions in the year 2017</a:t>
            </a:r>
            <a:r>
              <a:rPr lang="en-US" sz="1600" dirty="0"/>
              <a:t>. Retrieved from https://</a:t>
            </a:r>
            <a:r>
              <a:rPr lang="en-US" sz="1600" dirty="0" err="1"/>
              <a:t>www.ddb.gov.ph</a:t>
            </a:r>
            <a:r>
              <a:rPr lang="en-US" sz="1600" dirty="0"/>
              <a:t>/research-statistics/statistics/45-research-and-statistics/396-2017-statistics </a:t>
            </a:r>
          </a:p>
          <a:p>
            <a:r>
              <a:rPr lang="en-US" sz="1600" dirty="0" err="1"/>
              <a:t>Hartnoll</a:t>
            </a:r>
            <a:r>
              <a:rPr lang="en-US" sz="1600" dirty="0"/>
              <a:t>, R. &amp; </a:t>
            </a:r>
            <a:r>
              <a:rPr lang="en-US" sz="1600" dirty="0" err="1"/>
              <a:t>Hedrich</a:t>
            </a:r>
            <a:r>
              <a:rPr lang="en-US" sz="1600" dirty="0"/>
              <a:t>, D. (2015). Harm reduction policies, settings, and challenges. In N. el-</a:t>
            </a:r>
            <a:r>
              <a:rPr lang="en-US" sz="1600" dirty="0" err="1"/>
              <a:t>Huebaly</a:t>
            </a:r>
            <a:r>
              <a:rPr lang="en-US" sz="1600" dirty="0"/>
              <a:t>, et al. (Eds.), </a:t>
            </a:r>
            <a:r>
              <a:rPr lang="en-US" sz="1600" i="1" dirty="0"/>
              <a:t>Textbook of addiction treatment: International perspectives</a:t>
            </a:r>
            <a:r>
              <a:rPr lang="en-US" sz="1600" dirty="0"/>
              <a:t>,</a:t>
            </a:r>
            <a:r>
              <a:rPr lang="en-US" sz="1600" i="1" dirty="0"/>
              <a:t> </a:t>
            </a:r>
            <a:r>
              <a:rPr lang="en-US" sz="1600" dirty="0"/>
              <a:t>pp. 1315</a:t>
            </a:r>
            <a:r>
              <a:rPr lang="en-GB" sz="1600" dirty="0"/>
              <a:t>–</a:t>
            </a:r>
            <a:r>
              <a:rPr lang="en-US" sz="1600" dirty="0"/>
              <a:t>1335. Italy: Springer-Verlag. doi:10.1007/978-88-470-5322-9_63</a:t>
            </a:r>
          </a:p>
          <a:p>
            <a:r>
              <a:rPr lang="en-US" sz="1600" dirty="0"/>
              <a:t>Institute of Health Metrics and Evaluation. (2016). Philippines: What risk factors drive the most death and disability combined? Retrieved from </a:t>
            </a:r>
            <a:r>
              <a:rPr lang="en-US" sz="1600" dirty="0">
                <a:hlinkClick r:id="rId2"/>
              </a:rPr>
              <a:t>http://www.healthdata.org/philippines</a:t>
            </a:r>
            <a:endParaRPr lang="en-US" sz="1600" dirty="0"/>
          </a:p>
          <a:p>
            <a:r>
              <a:rPr lang="en-US" sz="1600" dirty="0" err="1"/>
              <a:t>Kiepek</a:t>
            </a:r>
            <a:r>
              <a:rPr lang="en-US" sz="1600" dirty="0"/>
              <a:t>, N. (2016). </a:t>
            </a:r>
            <a:r>
              <a:rPr lang="en-US" sz="1600" i="1" dirty="0"/>
              <a:t>Licit, illicit, prescribed: Substance use and occupational therapy.</a:t>
            </a:r>
            <a:r>
              <a:rPr lang="en-US" sz="1600" dirty="0"/>
              <a:t> Ottawa, ON: CAOT Publications ACE. </a:t>
            </a:r>
          </a:p>
          <a:p>
            <a:r>
              <a:rPr lang="en-US" sz="1600" dirty="0"/>
              <a:t>Philippine Statistics Authority. (2018). Employment rate in October 2018 was estimate at 94.9 percent. Retrieved from </a:t>
            </a:r>
            <a:r>
              <a:rPr lang="en-US" sz="1600" dirty="0">
                <a:hlinkClick r:id="rId3"/>
              </a:rPr>
              <a:t>https://psa.gov.ph/content/employment-rate-october-2018-was-estimated-949-percent</a:t>
            </a:r>
            <a:endParaRPr lang="en-US" sz="1600" dirty="0"/>
          </a:p>
          <a:p>
            <a:r>
              <a:rPr lang="en-US" sz="1600" dirty="0"/>
              <a:t>Philippine Statistics Authority. (2016). Average family income in 2015 is estimated at 22 thousand pesos monthly: Results from the 2015 family income and expenditure survey. Retrieved from </a:t>
            </a:r>
            <a:r>
              <a:rPr lang="en-US" sz="1600" dirty="0">
                <a:hlinkClick r:id="rId4"/>
              </a:rPr>
              <a:t>https://psa.gov.ph/content/average-family-income-2015-estimated-22-thousand-pesos-monthly-results-2015-family-income</a:t>
            </a:r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0E6E7-CC61-3049-A316-7AC453EA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BF90-0463-A046-89C0-F36F9AC92924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BEE85-4A8A-4F44-8506-754BAA66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F0C3A-29F9-D340-A4B4-85DEEEDA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4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C3A9-8571-E84B-84E6-DCE4AC24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088"/>
            <a:ext cx="9609220" cy="91021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CF58-1AC1-EC41-B054-B1B5670C1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8303"/>
            <a:ext cx="10799618" cy="5088660"/>
          </a:xfrm>
        </p:spPr>
        <p:txBody>
          <a:bodyPr>
            <a:noAutofit/>
          </a:bodyPr>
          <a:lstStyle/>
          <a:p>
            <a:r>
              <a:rPr lang="en-US" sz="1600" dirty="0" err="1"/>
              <a:t>Simangan</a:t>
            </a:r>
            <a:r>
              <a:rPr lang="en-US" sz="1600" dirty="0"/>
              <a:t>, D. (2017). Is the Philippine “War on Drugs” an act of genocide? </a:t>
            </a:r>
            <a:r>
              <a:rPr lang="en-US" sz="1600" i="1" dirty="0"/>
              <a:t>Journal of Genocide Research, 20</a:t>
            </a:r>
            <a:r>
              <a:rPr lang="en-US" sz="1600" dirty="0"/>
              <a:t>(1), 68</a:t>
            </a:r>
            <a:r>
              <a:rPr lang="x-none" sz="1600"/>
              <a:t>–</a:t>
            </a:r>
            <a:r>
              <a:rPr lang="en-US" sz="1600" dirty="0"/>
              <a:t>89. doi:10.1080/14623528.2017.1379939</a:t>
            </a:r>
          </a:p>
          <a:p>
            <a:r>
              <a:rPr lang="en-GB" sz="1600" dirty="0" err="1"/>
              <a:t>Simbulan</a:t>
            </a:r>
            <a:r>
              <a:rPr lang="en-GB" sz="1600" dirty="0"/>
              <a:t>, N., Estacio, L., </a:t>
            </a:r>
            <a:r>
              <a:rPr lang="en-GB" sz="1600" dirty="0" err="1"/>
              <a:t>Dioquino-Maligaso</a:t>
            </a:r>
            <a:r>
              <a:rPr lang="en-GB" sz="1600" dirty="0"/>
              <a:t>, C., </a:t>
            </a:r>
            <a:r>
              <a:rPr lang="en-GB" sz="1600" dirty="0" err="1"/>
              <a:t>Herbosa</a:t>
            </a:r>
            <a:r>
              <a:rPr lang="en-GB" sz="1600" dirty="0"/>
              <a:t>, T., Withers, M. (2019). The Manila Declaration on the Drug Problem in the Philippines. </a:t>
            </a:r>
            <a:r>
              <a:rPr lang="en-GB" sz="1600" i="1" dirty="0"/>
              <a:t>Annals of Global Health, 85</a:t>
            </a:r>
            <a:r>
              <a:rPr lang="en-GB" sz="1600" dirty="0"/>
              <a:t>(1), 1-4. </a:t>
            </a:r>
            <a:r>
              <a:rPr lang="en-GB" sz="1600" dirty="0" err="1"/>
              <a:t>doi</a:t>
            </a:r>
            <a:r>
              <a:rPr lang="en-GB" sz="1600" dirty="0"/>
              <a:t>: </a:t>
            </a:r>
            <a:r>
              <a:rPr lang="en-GB" sz="1600" u="sng" dirty="0">
                <a:hlinkClick r:id="rId2"/>
              </a:rPr>
              <a:t>http://doi.org/10.5334/aogh.28</a:t>
            </a:r>
            <a:endParaRPr lang="en-US" sz="1600" dirty="0"/>
          </a:p>
          <a:p>
            <a:r>
              <a:rPr lang="en-US" sz="1600" dirty="0"/>
              <a:t>Sy, M. P. (2019, July). Academic programs on addiction studies in the Philippines. Oral presentation at the 4</a:t>
            </a:r>
            <a:r>
              <a:rPr lang="en-US" sz="1600" baseline="30000" dirty="0"/>
              <a:t>th</a:t>
            </a:r>
            <a:r>
              <a:rPr lang="en-US" sz="1600" dirty="0"/>
              <a:t> ICUDDR Annual Conference, Cusco, Peru.</a:t>
            </a:r>
          </a:p>
          <a:p>
            <a:r>
              <a:rPr lang="en-US" sz="1600" dirty="0"/>
              <a:t>Sy, M. P., Martinez, P. G. V., Ohshima, N. (2017, August). The status of </a:t>
            </a:r>
            <a:r>
              <a:rPr lang="en-US" sz="1600" dirty="0" err="1"/>
              <a:t>inteprofessional</a:t>
            </a:r>
            <a:r>
              <a:rPr lang="en-US" sz="1600" dirty="0"/>
              <a:t> education and collaboration within occupational therapy, physical therapy, and speech therapy professions in the Philippines. Poster presented at the</a:t>
            </a:r>
            <a:r>
              <a:rPr lang="en-US" sz="1600" i="1" dirty="0"/>
              <a:t> </a:t>
            </a:r>
            <a:r>
              <a:rPr lang="en-US" sz="1600" dirty="0"/>
              <a:t>Association of Medical Education in Europe Conference, Helsinki, Finland. </a:t>
            </a:r>
          </a:p>
          <a:p>
            <a:r>
              <a:rPr lang="en-US" sz="1600" dirty="0"/>
              <a:t>Sy, M. P., Ohshima, N., </a:t>
            </a:r>
            <a:r>
              <a:rPr lang="en-US" sz="1600" dirty="0" err="1"/>
              <a:t>Roraldo</a:t>
            </a:r>
            <a:r>
              <a:rPr lang="en-US" sz="1600" dirty="0"/>
              <a:t>, M. P. N. R., Pineda, R. C. S. P., &amp; </a:t>
            </a:r>
            <a:r>
              <a:rPr lang="en-US" sz="1600" dirty="0" err="1"/>
              <a:t>Lotho</a:t>
            </a:r>
            <a:r>
              <a:rPr lang="en-US" sz="1600" dirty="0"/>
              <a:t>, D. A. I. L. (2018, September). </a:t>
            </a:r>
            <a:r>
              <a:rPr lang="en-US" sz="1600" i="1" dirty="0"/>
              <a:t>Maximizing the voices and values of the community in developing a village-based drug recovery program in the Philippines.</a:t>
            </a:r>
            <a:r>
              <a:rPr lang="en-US" sz="1600" dirty="0"/>
              <a:t> Oral presentation at the All Together Better Health, Auckland, New Zealand.</a:t>
            </a:r>
          </a:p>
          <a:p>
            <a:r>
              <a:rPr lang="en-US" sz="1600" dirty="0"/>
              <a:t>United Nations Office on Drugs and Crime. (2012). World Drug Report 2012. Retrieved from https://</a:t>
            </a:r>
            <a:r>
              <a:rPr lang="en-US" sz="1600" dirty="0" err="1"/>
              <a:t>www.unodc.org</a:t>
            </a:r>
            <a:r>
              <a:rPr lang="en-US" sz="1600" dirty="0"/>
              <a:t>/</a:t>
            </a:r>
            <a:r>
              <a:rPr lang="en-US" sz="1600" dirty="0" err="1"/>
              <a:t>unodc</a:t>
            </a:r>
            <a:r>
              <a:rPr lang="en-US" sz="1600" dirty="0"/>
              <a:t>/</a:t>
            </a:r>
            <a:r>
              <a:rPr lang="en-US" sz="1600" dirty="0" err="1"/>
              <a:t>en</a:t>
            </a:r>
            <a:r>
              <a:rPr lang="en-US" sz="1600" dirty="0"/>
              <a:t>/data-and-analysis/WDR-2012.html</a:t>
            </a:r>
          </a:p>
          <a:p>
            <a:r>
              <a:rPr lang="en-US" sz="1600" dirty="0"/>
              <a:t>World Health Organization. (2010). </a:t>
            </a:r>
            <a:r>
              <a:rPr lang="en-US" sz="1600" i="1" dirty="0"/>
              <a:t>Framework for action on interprofessional education and collaborative practice.</a:t>
            </a:r>
            <a:r>
              <a:rPr lang="en-US" sz="1600" dirty="0"/>
              <a:t> Geneva: World Health Organization. Retrieved from: http://</a:t>
            </a:r>
            <a:r>
              <a:rPr lang="en-US" sz="1600" dirty="0" err="1"/>
              <a:t>www.who.int</a:t>
            </a:r>
            <a:r>
              <a:rPr lang="en-US" sz="1600" dirty="0"/>
              <a:t>/</a:t>
            </a:r>
            <a:r>
              <a:rPr lang="en-US" sz="1600" dirty="0" err="1"/>
              <a:t>hrh</a:t>
            </a:r>
            <a:r>
              <a:rPr lang="en-US" sz="1600" dirty="0"/>
              <a:t>/</a:t>
            </a:r>
            <a:r>
              <a:rPr lang="en-US" sz="1600" dirty="0" err="1"/>
              <a:t>nursing_midwifery</a:t>
            </a:r>
            <a:r>
              <a:rPr lang="en-US" sz="1600" dirty="0"/>
              <a:t>/</a:t>
            </a:r>
            <a:r>
              <a:rPr lang="en-US" sz="1600" dirty="0" err="1"/>
              <a:t>en</a:t>
            </a:r>
            <a:r>
              <a:rPr lang="en-US" sz="1600" dirty="0"/>
              <a:t>/</a:t>
            </a:r>
          </a:p>
          <a:p>
            <a:r>
              <a:rPr lang="en-US" sz="1600" dirty="0"/>
              <a:t>World Health Organization. (2014). Mental health atlas country profile 2014: Philippines. Retrieved from </a:t>
            </a:r>
            <a:r>
              <a:rPr lang="en-US" sz="1600" dirty="0">
                <a:hlinkClick r:id="rId3"/>
              </a:rPr>
              <a:t>http://www.who.int/mental_health/evidence/atlas/profiles-2014/phl.pdf?ua=1</a:t>
            </a:r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0E6E7-CC61-3049-A316-7AC453EA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BF90-0463-A046-89C0-F36F9AC92924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BEE85-4A8A-4F44-8506-754BAA66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F0C3A-29F9-D340-A4B4-85DEEEDA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7F1B-C909-4845-A122-88A807CB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AA79B-190C-8848-841D-446C8555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D56E-E29C-FF41-ADED-A14E4AB911FC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6D7E7-4396-B140-B641-9B9D6E3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0DAE8-160D-234D-9E98-9E1CC5E3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64CC-5850-404A-BF5F-584EC4E84CEB}" type="slidenum">
              <a:rPr lang="en-US" smtClean="0"/>
              <a:t>3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101573-6758-004C-B0F8-2FDFF0FF00CC}"/>
              </a:ext>
            </a:extLst>
          </p:cNvPr>
          <p:cNvSpPr/>
          <p:nvPr/>
        </p:nvSpPr>
        <p:spPr>
          <a:xfrm>
            <a:off x="2969419" y="2013743"/>
            <a:ext cx="1371600" cy="1333500"/>
          </a:xfrm>
          <a:prstGeom prst="ellipse">
            <a:avLst/>
          </a:prstGeom>
          <a:solidFill>
            <a:srgbClr val="D7253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5680AC-757C-274A-A5D2-35F30B9C7D80}"/>
              </a:ext>
            </a:extLst>
          </p:cNvPr>
          <p:cNvSpPr/>
          <p:nvPr/>
        </p:nvSpPr>
        <p:spPr>
          <a:xfrm>
            <a:off x="5351463" y="2013744"/>
            <a:ext cx="1371600" cy="1333500"/>
          </a:xfrm>
          <a:prstGeom prst="ellipse">
            <a:avLst/>
          </a:prstGeom>
          <a:solidFill>
            <a:srgbClr val="FED7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8057C7-FD8A-C845-A72B-3D86E007AB84}"/>
              </a:ext>
            </a:extLst>
          </p:cNvPr>
          <p:cNvSpPr/>
          <p:nvPr/>
        </p:nvSpPr>
        <p:spPr>
          <a:xfrm>
            <a:off x="7924801" y="2013743"/>
            <a:ext cx="1371600" cy="1333500"/>
          </a:xfrm>
          <a:prstGeom prst="ellipse">
            <a:avLst/>
          </a:prstGeom>
          <a:solidFill>
            <a:srgbClr val="4168BE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86E0D-98BA-F64F-B1AC-F479B1BF1C61}"/>
              </a:ext>
            </a:extLst>
          </p:cNvPr>
          <p:cNvSpPr txBox="1"/>
          <p:nvPr/>
        </p:nvSpPr>
        <p:spPr>
          <a:xfrm>
            <a:off x="3177381" y="2825908"/>
            <a:ext cx="95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99BD2-692C-CE40-84A1-2DEC45F96772}"/>
              </a:ext>
            </a:extLst>
          </p:cNvPr>
          <p:cNvSpPr txBox="1"/>
          <p:nvPr/>
        </p:nvSpPr>
        <p:spPr>
          <a:xfrm>
            <a:off x="5559425" y="2851468"/>
            <a:ext cx="95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83A4DA-02D1-2D4E-A4F7-C185EA98493C}"/>
              </a:ext>
            </a:extLst>
          </p:cNvPr>
          <p:cNvSpPr txBox="1"/>
          <p:nvPr/>
        </p:nvSpPr>
        <p:spPr>
          <a:xfrm>
            <a:off x="8132763" y="2854483"/>
            <a:ext cx="95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081C3-04B3-E64F-A9E4-24FDCF4CDDA1}"/>
              </a:ext>
            </a:extLst>
          </p:cNvPr>
          <p:cNvSpPr txBox="1"/>
          <p:nvPr/>
        </p:nvSpPr>
        <p:spPr>
          <a:xfrm>
            <a:off x="3177381" y="2163969"/>
            <a:ext cx="95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10CC0-1547-9045-9FF6-5768FE3E5F57}"/>
              </a:ext>
            </a:extLst>
          </p:cNvPr>
          <p:cNvSpPr txBox="1"/>
          <p:nvPr/>
        </p:nvSpPr>
        <p:spPr>
          <a:xfrm>
            <a:off x="5559425" y="2163971"/>
            <a:ext cx="95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F7A5C-2C6C-1944-9D22-71825076A3EF}"/>
              </a:ext>
            </a:extLst>
          </p:cNvPr>
          <p:cNvSpPr txBox="1"/>
          <p:nvPr/>
        </p:nvSpPr>
        <p:spPr>
          <a:xfrm>
            <a:off x="8132763" y="2183018"/>
            <a:ext cx="95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5F4907-038F-7043-B7E1-A8FB60E5FBFD}"/>
              </a:ext>
            </a:extLst>
          </p:cNvPr>
          <p:cNvSpPr txBox="1"/>
          <p:nvPr/>
        </p:nvSpPr>
        <p:spPr>
          <a:xfrm>
            <a:off x="2969419" y="385717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Informing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68BCDA-8783-0E4A-97EA-B36A252446F6}"/>
              </a:ext>
            </a:extLst>
          </p:cNvPr>
          <p:cNvSpPr txBox="1"/>
          <p:nvPr/>
        </p:nvSpPr>
        <p:spPr>
          <a:xfrm>
            <a:off x="5351463" y="385718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Applying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360865-BCC6-F448-B196-489E55EF9E1E}"/>
              </a:ext>
            </a:extLst>
          </p:cNvPr>
          <p:cNvSpPr txBox="1"/>
          <p:nvPr/>
        </p:nvSpPr>
        <p:spPr>
          <a:xfrm>
            <a:off x="7924801" y="387622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D335B2-B1C6-8149-8019-66128B5D4F23}"/>
              </a:ext>
            </a:extLst>
          </p:cNvPr>
          <p:cNvSpPr txBox="1"/>
          <p:nvPr/>
        </p:nvSpPr>
        <p:spPr>
          <a:xfrm>
            <a:off x="2969419" y="428743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Didactics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3FB64F-9926-DD48-8F4D-AA24CB67AA94}"/>
              </a:ext>
            </a:extLst>
          </p:cNvPr>
          <p:cNvSpPr txBox="1"/>
          <p:nvPr/>
        </p:nvSpPr>
        <p:spPr>
          <a:xfrm>
            <a:off x="5351462" y="4284776"/>
            <a:ext cx="175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TEAM Protocol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8D8873-F6CF-EB48-991C-3613A12EBE47}"/>
              </a:ext>
            </a:extLst>
          </p:cNvPr>
          <p:cNvSpPr txBox="1"/>
          <p:nvPr/>
        </p:nvSpPr>
        <p:spPr>
          <a:xfrm>
            <a:off x="7733507" y="4276546"/>
            <a:ext cx="175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Idea exchange</a:t>
            </a:r>
          </a:p>
        </p:txBody>
      </p:sp>
    </p:spTree>
    <p:extLst>
      <p:ext uri="{BB962C8B-B14F-4D97-AF65-F5344CB8AC3E}">
        <p14:creationId xmlns:p14="http://schemas.microsoft.com/office/powerpoint/2010/main" val="72406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D910-ED64-8D42-9D78-00FFA343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886" y="81461"/>
            <a:ext cx="9317038" cy="777875"/>
          </a:xfrm>
        </p:spPr>
        <p:txBody>
          <a:bodyPr/>
          <a:lstStyle/>
          <a:p>
            <a:pPr algn="ctr">
              <a:tabLst>
                <a:tab pos="2035175" algn="l"/>
              </a:tabLst>
            </a:pPr>
            <a:r>
              <a:rPr lang="en-US" dirty="0"/>
              <a:t>Context</a:t>
            </a:r>
          </a:p>
        </p:txBody>
      </p:sp>
      <p:pic>
        <p:nvPicPr>
          <p:cNvPr id="4" name="Philippines Drug War_ Over 500,000 addicts undergoing rehabiliation.mp4">
            <a:hlinkClick r:id="" action="ppaction://media"/>
            <a:extLst>
              <a:ext uri="{FF2B5EF4-FFF2-40B4-BE49-F238E27FC236}">
                <a16:creationId xmlns:a16="http://schemas.microsoft.com/office/drawing/2014/main" id="{3278739B-DEF7-D84F-A197-515D39940B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886" y="989782"/>
            <a:ext cx="9308873" cy="523612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705CA-4976-5840-B917-5CDE17BC9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3F0A-DB9A-BA49-BAC9-3FE2E84C8FBA}" type="datetime1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36344-DB3D-7649-86D3-735D42EF4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A0411-F481-354A-A208-8F9FF7AA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76FB3-6197-DC4D-A2AF-0FC55F15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09220" cy="999319"/>
          </a:xfrm>
        </p:spPr>
        <p:txBody>
          <a:bodyPr/>
          <a:lstStyle/>
          <a:p>
            <a:r>
              <a:rPr lang="en-US" dirty="0"/>
              <a:t>Relevant statistics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0D3DDE9-8189-2D42-88B0-A8161968F155}"/>
              </a:ext>
            </a:extLst>
          </p:cNvPr>
          <p:cNvSpPr/>
          <p:nvPr/>
        </p:nvSpPr>
        <p:spPr>
          <a:xfrm>
            <a:off x="3958388" y="2296214"/>
            <a:ext cx="6489032" cy="403715"/>
          </a:xfrm>
          <a:prstGeom prst="parallelogram">
            <a:avLst>
              <a:gd name="adj" fmla="val 67857"/>
            </a:avLst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Shabu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cannabis, and contact cement (rugby)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0184B-B952-064B-842F-E62CE6864788}"/>
              </a:ext>
            </a:extLst>
          </p:cNvPr>
          <p:cNvSpPr txBox="1"/>
          <p:nvPr/>
        </p:nvSpPr>
        <p:spPr>
          <a:xfrm>
            <a:off x="1412038" y="2355059"/>
            <a:ext cx="254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168BE"/>
                </a:solidFill>
                <a:latin typeface="Arial" charset="0"/>
                <a:ea typeface="Arial" charset="0"/>
                <a:cs typeface="Arial" charset="0"/>
              </a:rPr>
              <a:t>Most commonly used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791540C-9ED7-E44F-BF7D-8F387C600CC5}"/>
              </a:ext>
            </a:extLst>
          </p:cNvPr>
          <p:cNvSpPr/>
          <p:nvPr/>
        </p:nvSpPr>
        <p:spPr>
          <a:xfrm>
            <a:off x="3958388" y="2870570"/>
            <a:ext cx="6489032" cy="406916"/>
          </a:xfrm>
          <a:prstGeom prst="parallelogram">
            <a:avLst>
              <a:gd name="adj" fmla="val 67857"/>
            </a:avLst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Mono-drug use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03C89-F4CF-174D-A701-4132166EB517}"/>
              </a:ext>
            </a:extLst>
          </p:cNvPr>
          <p:cNvSpPr txBox="1"/>
          <p:nvPr/>
        </p:nvSpPr>
        <p:spPr>
          <a:xfrm>
            <a:off x="1412038" y="2908154"/>
            <a:ext cx="254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168BE"/>
                </a:solidFill>
                <a:latin typeface="Arial" charset="0"/>
                <a:ea typeface="Arial" charset="0"/>
                <a:cs typeface="Arial" charset="0"/>
              </a:rPr>
              <a:t>Nature of drug using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CEC1A81-CE2B-114D-A156-250A25C2E640}"/>
              </a:ext>
            </a:extLst>
          </p:cNvPr>
          <p:cNvSpPr/>
          <p:nvPr/>
        </p:nvSpPr>
        <p:spPr>
          <a:xfrm>
            <a:off x="3958388" y="3443685"/>
            <a:ext cx="6489032" cy="406916"/>
          </a:xfrm>
          <a:prstGeom prst="parallelogram">
            <a:avLst>
              <a:gd name="adj" fmla="val 67857"/>
            </a:avLst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31 years; </a:t>
            </a:r>
            <a:r>
              <a:rPr lang="en-US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male:female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is 10:1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019D1-01B9-A844-89E7-033C374E4246}"/>
              </a:ext>
            </a:extLst>
          </p:cNvPr>
          <p:cNvSpPr txBox="1"/>
          <p:nvPr/>
        </p:nvSpPr>
        <p:spPr>
          <a:xfrm>
            <a:off x="1412038" y="3481269"/>
            <a:ext cx="254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168BE"/>
                </a:solidFill>
                <a:latin typeface="Arial" charset="0"/>
                <a:ea typeface="Arial" charset="0"/>
                <a:cs typeface="Arial" charset="0"/>
              </a:rPr>
              <a:t>Mean age, sex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D2D6E740-4F56-3F43-B8A4-E3EC540F6218}"/>
              </a:ext>
            </a:extLst>
          </p:cNvPr>
          <p:cNvSpPr/>
          <p:nvPr/>
        </p:nvSpPr>
        <p:spPr>
          <a:xfrm>
            <a:off x="3958388" y="3997830"/>
            <a:ext cx="6489032" cy="406916"/>
          </a:xfrm>
          <a:prstGeom prst="parallelogram">
            <a:avLst>
              <a:gd name="adj" fmla="val 67857"/>
            </a:avLst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Single, 53.5%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9DA72-6B1D-0749-811C-9E18980B3055}"/>
              </a:ext>
            </a:extLst>
          </p:cNvPr>
          <p:cNvSpPr txBox="1"/>
          <p:nvPr/>
        </p:nvSpPr>
        <p:spPr>
          <a:xfrm>
            <a:off x="1412038" y="4035414"/>
            <a:ext cx="254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168BE"/>
                </a:solidFill>
                <a:latin typeface="Arial" charset="0"/>
                <a:ea typeface="Arial" charset="0"/>
                <a:cs typeface="Arial" charset="0"/>
              </a:rPr>
              <a:t>Civil status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A5CCDD7C-AC73-3440-B08F-DFB2DABC39AA}"/>
              </a:ext>
            </a:extLst>
          </p:cNvPr>
          <p:cNvSpPr/>
          <p:nvPr/>
        </p:nvSpPr>
        <p:spPr>
          <a:xfrm>
            <a:off x="3958388" y="4570946"/>
            <a:ext cx="6489032" cy="406916"/>
          </a:xfrm>
          <a:prstGeom prst="parallelogram">
            <a:avLst>
              <a:gd name="adj" fmla="val 67857"/>
            </a:avLst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Urban, 43.3% (NCR)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5D1848-1807-0845-8DBF-73B9EAA71699}"/>
              </a:ext>
            </a:extLst>
          </p:cNvPr>
          <p:cNvSpPr txBox="1"/>
          <p:nvPr/>
        </p:nvSpPr>
        <p:spPr>
          <a:xfrm>
            <a:off x="1412038" y="4608530"/>
            <a:ext cx="254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168BE"/>
                </a:solidFill>
                <a:latin typeface="Arial" charset="0"/>
                <a:ea typeface="Arial" charset="0"/>
                <a:cs typeface="Arial" charset="0"/>
              </a:rPr>
              <a:t>Residence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8E7B7A4C-2A4F-DD4E-9103-86545C0532F3}"/>
              </a:ext>
            </a:extLst>
          </p:cNvPr>
          <p:cNvSpPr/>
          <p:nvPr/>
        </p:nvSpPr>
        <p:spPr>
          <a:xfrm>
            <a:off x="3958388" y="5144062"/>
            <a:ext cx="6489032" cy="406916"/>
          </a:xfrm>
          <a:prstGeom prst="parallelogram">
            <a:avLst>
              <a:gd name="adj" fmla="val 67857"/>
            </a:avLst>
          </a:prstGeom>
          <a:solidFill>
            <a:srgbClr val="FE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6 years and above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F104D6-9307-324C-BC38-798BC1325A4A}"/>
              </a:ext>
            </a:extLst>
          </p:cNvPr>
          <p:cNvSpPr txBox="1"/>
          <p:nvPr/>
        </p:nvSpPr>
        <p:spPr>
          <a:xfrm>
            <a:off x="1412038" y="5181646"/>
            <a:ext cx="254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168BE"/>
                </a:solidFill>
                <a:latin typeface="Arial" charset="0"/>
                <a:ea typeface="Arial" charset="0"/>
                <a:cs typeface="Arial" charset="0"/>
              </a:rPr>
              <a:t>Duration of drug use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0E27E3-DBFA-7940-8D94-2A20DB876E47}"/>
              </a:ext>
            </a:extLst>
          </p:cNvPr>
          <p:cNvSpPr txBox="1">
            <a:spLocks/>
          </p:cNvSpPr>
          <p:nvPr/>
        </p:nvSpPr>
        <p:spPr>
          <a:xfrm>
            <a:off x="1412038" y="5802205"/>
            <a:ext cx="8238147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(Dangerous Drug Board, 2017)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4F361BA-53C6-AD4D-BC8C-53A1C811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2CB0-6C7C-FB49-9EFC-A3A538293E3E}" type="datetime1">
              <a:rPr lang="en-US" smtClean="0"/>
              <a:t>7/15/2019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A8FB589-DADA-EC43-85F1-123F9FF9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036A241-8B7D-C34C-92DC-66F6BF4E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5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685780-A071-BC4A-8EAF-20050AE7B846}"/>
              </a:ext>
            </a:extLst>
          </p:cNvPr>
          <p:cNvSpPr/>
          <p:nvPr/>
        </p:nvSpPr>
        <p:spPr>
          <a:xfrm>
            <a:off x="1412038" y="1563020"/>
            <a:ext cx="6381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D725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based on residential and out-patient facilities</a:t>
            </a:r>
          </a:p>
        </p:txBody>
      </p:sp>
    </p:spTree>
    <p:extLst>
      <p:ext uri="{BB962C8B-B14F-4D97-AF65-F5344CB8AC3E}">
        <p14:creationId xmlns:p14="http://schemas.microsoft.com/office/powerpoint/2010/main" val="203017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37B9-F71D-764D-97F9-5FF25EE3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36" y="365125"/>
            <a:ext cx="9328484" cy="1325563"/>
          </a:xfrm>
        </p:spPr>
        <p:txBody>
          <a:bodyPr/>
          <a:lstStyle/>
          <a:p>
            <a:r>
              <a:rPr lang="en-US" dirty="0"/>
              <a:t>Comparative statistics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E28277-EA11-544C-8ECF-59523072A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E682-83D1-1D48-B89B-0E7D2D974EDA}" type="datetime1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91FA6-01A3-1843-A6B6-94E6D361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A4C99-787D-EC48-BC61-3A3CC6FE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A2E6D0B4-7F4D-5D47-98A5-270A1B486D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567290"/>
              </p:ext>
            </p:extLst>
          </p:nvPr>
        </p:nvGraphicFramePr>
        <p:xfrm>
          <a:off x="1118937" y="1854142"/>
          <a:ext cx="10688052" cy="37774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62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2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2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48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Determinant</a:t>
                      </a:r>
                    </a:p>
                  </a:txBody>
                  <a:tcPr>
                    <a:solidFill>
                      <a:srgbClr val="4168B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Filipino drug user</a:t>
                      </a:r>
                    </a:p>
                  </a:txBody>
                  <a:tcPr>
                    <a:solidFill>
                      <a:srgbClr val="D7253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General population</a:t>
                      </a:r>
                    </a:p>
                  </a:txBody>
                  <a:tcPr>
                    <a:solidFill>
                      <a:srgbClr val="FED7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48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Marital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status</a:t>
                      </a:r>
                      <a:endParaRPr lang="en-US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4168B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46.5% are married</a:t>
                      </a:r>
                    </a:p>
                  </a:txBody>
                  <a:tcPr>
                    <a:solidFill>
                      <a:srgbClr val="D7253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Median age: 29 (male); </a:t>
                      </a:r>
                      <a:b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27 (female)</a:t>
                      </a:r>
                    </a:p>
                  </a:txBody>
                  <a:tcPr>
                    <a:solidFill>
                      <a:srgbClr val="FED7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48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Unemployment rate</a:t>
                      </a:r>
                    </a:p>
                  </a:txBody>
                  <a:tcPr>
                    <a:solidFill>
                      <a:srgbClr val="4168B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46.5%</a:t>
                      </a:r>
                    </a:p>
                  </a:txBody>
                  <a:tcPr>
                    <a:solidFill>
                      <a:srgbClr val="D7253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5.1%</a:t>
                      </a:r>
                    </a:p>
                  </a:txBody>
                  <a:tcPr>
                    <a:solidFill>
                      <a:srgbClr val="FED7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48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Reached high school education and beyond</a:t>
                      </a:r>
                    </a:p>
                  </a:txBody>
                  <a:tcPr>
                    <a:solidFill>
                      <a:srgbClr val="4168B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27.3%</a:t>
                      </a:r>
                    </a:p>
                  </a:txBody>
                  <a:tcPr>
                    <a:solidFill>
                      <a:srgbClr val="D7253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66.8%</a:t>
                      </a:r>
                    </a:p>
                  </a:txBody>
                  <a:tcPr>
                    <a:solidFill>
                      <a:srgbClr val="FED7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48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Average monthly income</a:t>
                      </a:r>
                    </a:p>
                  </a:txBody>
                  <a:tcPr>
                    <a:solidFill>
                      <a:srgbClr val="4168BE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PhP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12,338 (~56.0%)</a:t>
                      </a:r>
                    </a:p>
                  </a:txBody>
                  <a:tcPr>
                    <a:solidFill>
                      <a:srgbClr val="D7253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PhP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22,000</a:t>
                      </a:r>
                      <a:endParaRPr lang="en-US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FED7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1EA6C6-F727-9C4F-89E5-6CD19E32674D}"/>
              </a:ext>
            </a:extLst>
          </p:cNvPr>
          <p:cNvSpPr txBox="1">
            <a:spLocks/>
          </p:cNvSpPr>
          <p:nvPr/>
        </p:nvSpPr>
        <p:spPr>
          <a:xfrm>
            <a:off x="1118936" y="5795006"/>
            <a:ext cx="10399295" cy="402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(Dangerous Drug Board, 2017; Philippine Statistics Authority, 2016, 2018)</a:t>
            </a:r>
          </a:p>
        </p:txBody>
      </p:sp>
    </p:spTree>
    <p:extLst>
      <p:ext uri="{BB962C8B-B14F-4D97-AF65-F5344CB8AC3E}">
        <p14:creationId xmlns:p14="http://schemas.microsoft.com/office/powerpoint/2010/main" val="2043910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50817"/>
            <a:ext cx="10736179" cy="4429310"/>
          </a:xfrm>
        </p:spPr>
        <p:txBody>
          <a:bodyPr/>
          <a:lstStyle/>
          <a:p>
            <a:r>
              <a:rPr lang="en-US" sz="2400" dirty="0"/>
              <a:t>Over 9,000 deaths linked to the campaign, which was dubbed as a failure in Thailand, Mexico and other countries.</a:t>
            </a:r>
          </a:p>
          <a:p>
            <a:endParaRPr lang="en-US" sz="2400" dirty="0"/>
          </a:p>
          <a:p>
            <a:r>
              <a:rPr lang="en-US" sz="2400" dirty="0"/>
              <a:t>Inter-agency efforts have been made possible to reduce casualties. These efforts involve more humane enforcement of the law: </a:t>
            </a:r>
          </a:p>
          <a:p>
            <a:pPr lvl="1"/>
            <a:r>
              <a:rPr lang="en-US" sz="2000" dirty="0"/>
              <a:t>prevention education;</a:t>
            </a:r>
          </a:p>
          <a:p>
            <a:pPr lvl="1"/>
            <a:r>
              <a:rPr lang="en-US" sz="2000" dirty="0"/>
              <a:t>collaboration between GOs, NGOs, and Church (socio-civic and faith-based projects);</a:t>
            </a:r>
          </a:p>
          <a:p>
            <a:pPr lvl="1"/>
            <a:r>
              <a:rPr lang="en-US" sz="2000" dirty="0"/>
              <a:t>drug rehabilitation towards productive individuals for society.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Contact @mikesyot : https://www.mikesyot.com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38626" y="5139155"/>
            <a:ext cx="768985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1D25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Ang</a:t>
            </a:r>
            <a:r>
              <a:rPr lang="en-US" sz="1600" dirty="0">
                <a:solidFill>
                  <a:schemeClr val="tx1"/>
                </a:solidFill>
              </a:rPr>
              <a:t> 2011; Chapman &amp; </a:t>
            </a:r>
            <a:r>
              <a:rPr lang="en-US" sz="1600" dirty="0" err="1">
                <a:solidFill>
                  <a:schemeClr val="tx1"/>
                </a:solidFill>
              </a:rPr>
              <a:t>Babor</a:t>
            </a:r>
            <a:r>
              <a:rPr lang="en-US" sz="1600" dirty="0">
                <a:solidFill>
                  <a:schemeClr val="tx1"/>
                </a:solidFill>
              </a:rPr>
              <a:t> 2017; </a:t>
            </a:r>
            <a:r>
              <a:rPr lang="en-US" sz="1600" dirty="0" err="1">
                <a:solidFill>
                  <a:schemeClr val="tx1"/>
                </a:solidFill>
              </a:rPr>
              <a:t>Simangan</a:t>
            </a:r>
            <a:r>
              <a:rPr lang="en-US" sz="1600" dirty="0">
                <a:solidFill>
                  <a:schemeClr val="tx1"/>
                </a:solidFill>
              </a:rPr>
              <a:t> 2017)</a:t>
            </a:r>
          </a:p>
        </p:txBody>
      </p:sp>
    </p:spTree>
    <p:extLst>
      <p:ext uri="{BB962C8B-B14F-4D97-AF65-F5344CB8AC3E}">
        <p14:creationId xmlns:p14="http://schemas.microsoft.com/office/powerpoint/2010/main" val="2963217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09220" cy="950982"/>
          </a:xfrm>
        </p:spPr>
        <p:txBody>
          <a:bodyPr/>
          <a:lstStyle/>
          <a:p>
            <a:r>
              <a:rPr lang="en-US" dirty="0"/>
              <a:t>Identified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524000"/>
            <a:ext cx="7886700" cy="462445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Illicit substance abuse is a multifaceted social issue rooted from poverty, social deprivation, corruption, and mental health issues which leads to 250,000 deaths per year (UNODC, 2016).</a:t>
            </a:r>
          </a:p>
          <a:p>
            <a:endParaRPr lang="en-US" sz="2000" dirty="0"/>
          </a:p>
          <a:p>
            <a:r>
              <a:rPr lang="en-US" sz="2000" dirty="0"/>
              <a:t>Alcohol and drug use has the most number and varied risk factors leading to disability or deaths. 9</a:t>
            </a:r>
            <a:r>
              <a:rPr lang="en-US" sz="2000" baseline="30000" dirty="0"/>
              <a:t>th</a:t>
            </a:r>
            <a:r>
              <a:rPr lang="en-US" sz="2000" dirty="0"/>
              <a:t> cause of disability-adjusted life year (DALY) in the Philippines (IHME, 2017).</a:t>
            </a:r>
          </a:p>
          <a:p>
            <a:endParaRPr lang="en-US" sz="2000" dirty="0"/>
          </a:p>
          <a:p>
            <a:r>
              <a:rPr lang="en-US" sz="2000" dirty="0"/>
              <a:t>There is a dearth of mental health professionals working in the mental health sectors most especially in drug addiction and rehabilitation settings (WHO, 2014).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FF575A"/>
                </a:solidFill>
              </a:rPr>
              <a:t>The lack of human resources can potentially reflect lack of training and educational opportunities, fragmented practice, and a tendency to lean towards domineering approaches.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Contact @mikesyot : https://www.mikesyot.com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24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30F0-0D97-9940-AC19-F44087AE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09220" cy="741780"/>
          </a:xfrm>
        </p:spPr>
        <p:txBody>
          <a:bodyPr/>
          <a:lstStyle/>
          <a:p>
            <a:r>
              <a:rPr lang="en-US" dirty="0"/>
              <a:t>Proposed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2DEF-8A75-7540-8A43-0086EA605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88466"/>
            <a:ext cx="7315200" cy="4888497"/>
          </a:xfrm>
        </p:spPr>
        <p:txBody>
          <a:bodyPr>
            <a:normAutofit lnSpcReduction="10000"/>
          </a:bodyPr>
          <a:lstStyle/>
          <a:p>
            <a:r>
              <a:rPr lang="en-US" sz="2200" b="1" dirty="0"/>
              <a:t>Interprofessional Collaboration </a:t>
            </a:r>
            <a:r>
              <a:rPr lang="en-US" sz="2200" dirty="0"/>
              <a:t>(IPC) is often able to provide a more comprehensive approach in health and social care delivery to preventing and managing non-communicable diseases and mental health conditions (WHO, 2010) including substance addiction.</a:t>
            </a:r>
          </a:p>
          <a:p>
            <a:endParaRPr lang="en-US" sz="2200" dirty="0"/>
          </a:p>
          <a:p>
            <a:r>
              <a:rPr lang="en-US" sz="2200" dirty="0"/>
              <a:t>Improved health outcomes are the collective end-goal of effective IPC which necessitates </a:t>
            </a:r>
            <a:r>
              <a:rPr lang="en-US" sz="2200" b="1" dirty="0"/>
              <a:t>Interprofessional Education </a:t>
            </a:r>
            <a:r>
              <a:rPr lang="en-US" sz="2200" dirty="0"/>
              <a:t>(IPE), an occurrence when two or more professionals learn about, from, and with each other (WHO, 2010).</a:t>
            </a:r>
          </a:p>
          <a:p>
            <a:endParaRPr lang="en-US" sz="2200" dirty="0"/>
          </a:p>
          <a:p>
            <a:r>
              <a:rPr lang="en-US" sz="2200" b="1" dirty="0"/>
              <a:t>Learning strategies drawn from IPE concepts can stimulate constructive discussions of complex issues such as illicit drug using and addictions.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5056B-6BEA-2F43-A9CC-B91163BE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2C09-6FAF-9A4F-A1E9-8FB6FA794F89}" type="datetime1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F6035-F809-1C4B-B09A-7756744D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ICUDDR 2019 | @mikesyot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4532A-EC3F-6143-9D56-99804A06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C783-33CE-254D-9EFD-F58C8A241D2A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1C44DF-09C7-7D48-8683-54E13A43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579" y="365125"/>
            <a:ext cx="3641472" cy="4604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271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4672</TotalTime>
  <Words>1670</Words>
  <Application>Microsoft Office PowerPoint</Application>
  <PresentationFormat>Widescreen</PresentationFormat>
  <Paragraphs>252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Book</vt:lpstr>
      <vt:lpstr>Avenir Medium</vt:lpstr>
      <vt:lpstr>Calibri</vt:lpstr>
      <vt:lpstr>Office Theme</vt:lpstr>
      <vt:lpstr>Custom Design</vt:lpstr>
      <vt:lpstr>Interprofessional education and collaboration for addiction professionals using team-based and participatory approaches</vt:lpstr>
      <vt:lpstr>Workshop aims</vt:lpstr>
      <vt:lpstr>Timeline</vt:lpstr>
      <vt:lpstr>Context</vt:lpstr>
      <vt:lpstr>Relevant statistics</vt:lpstr>
      <vt:lpstr>Comparative statistics</vt:lpstr>
      <vt:lpstr>So, what now?</vt:lpstr>
      <vt:lpstr>Identified concerns</vt:lpstr>
      <vt:lpstr>Proposed solutions</vt:lpstr>
      <vt:lpstr>Questions</vt:lpstr>
      <vt:lpstr>Addiction studies and training</vt:lpstr>
      <vt:lpstr>Models of practice</vt:lpstr>
      <vt:lpstr>Paradigms</vt:lpstr>
      <vt:lpstr>HR for addiction care</vt:lpstr>
      <vt:lpstr>Community’s voice…</vt:lpstr>
      <vt:lpstr>Fragmented ideals and outcomes</vt:lpstr>
      <vt:lpstr>Manila Statement on the Drug Problem in the Philippines</vt:lpstr>
      <vt:lpstr>Where do we start?</vt:lpstr>
      <vt:lpstr>Case Study</vt:lpstr>
      <vt:lpstr>PowerPoint Presentation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P Sy</dc:creator>
  <cp:lastModifiedBy>Jessica Keene</cp:lastModifiedBy>
  <cp:revision>78</cp:revision>
  <cp:lastPrinted>2019-07-09T06:13:52Z</cp:lastPrinted>
  <dcterms:created xsi:type="dcterms:W3CDTF">2019-07-09T03:39:44Z</dcterms:created>
  <dcterms:modified xsi:type="dcterms:W3CDTF">2019-07-15T14:23:50Z</dcterms:modified>
</cp:coreProperties>
</file>